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61" r:id="rId4"/>
    <p:sldId id="269" r:id="rId5"/>
    <p:sldId id="270" r:id="rId6"/>
    <p:sldId id="271" r:id="rId7"/>
    <p:sldId id="272" r:id="rId8"/>
    <p:sldId id="279" r:id="rId9"/>
    <p:sldId id="274" r:id="rId10"/>
    <p:sldId id="266" r:id="rId11"/>
    <p:sldId id="267" r:id="rId12"/>
    <p:sldId id="275" r:id="rId13"/>
    <p:sldId id="264" r:id="rId14"/>
    <p:sldId id="280" r:id="rId15"/>
    <p:sldId id="263" r:id="rId16"/>
    <p:sldId id="276" r:id="rId17"/>
    <p:sldId id="262" r:id="rId18"/>
    <p:sldId id="277" r:id="rId19"/>
    <p:sldId id="281" r:id="rId20"/>
    <p:sldId id="278" r:id="rId21"/>
    <p:sldId id="258" r:id="rId22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260"/>
    <a:srgbClr val="C7C6C6"/>
    <a:srgbClr val="96368B"/>
    <a:srgbClr val="2DB8C5"/>
    <a:srgbClr val="A2C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BF29F-E26A-4291-A62B-C18F470B5CA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47B0B4-DFBD-48AC-B62E-E62D489321D3}">
      <dgm:prSet/>
      <dgm:spPr/>
      <dgm:t>
        <a:bodyPr/>
        <a:lstStyle/>
        <a:p>
          <a:r>
            <a:rPr lang="fr-FR" dirty="0"/>
            <a:t>La qualité des installations (bassins + toboggans + bulles)</a:t>
          </a:r>
          <a:endParaRPr lang="en-US" dirty="0"/>
        </a:p>
      </dgm:t>
    </dgm:pt>
    <dgm:pt modelId="{7D94C4DC-3AAC-4926-A99D-E2F9B9C02999}" type="parTrans" cxnId="{3882A2E5-A7E2-47D9-87DD-8A94BE6D3961}">
      <dgm:prSet/>
      <dgm:spPr/>
      <dgm:t>
        <a:bodyPr/>
        <a:lstStyle/>
        <a:p>
          <a:endParaRPr lang="en-US"/>
        </a:p>
      </dgm:t>
    </dgm:pt>
    <dgm:pt modelId="{90455EEF-6353-47FE-A3A8-08EC6555B000}" type="sibTrans" cxnId="{3882A2E5-A7E2-47D9-87DD-8A94BE6D3961}">
      <dgm:prSet/>
      <dgm:spPr/>
      <dgm:t>
        <a:bodyPr/>
        <a:lstStyle/>
        <a:p>
          <a:endParaRPr lang="en-US"/>
        </a:p>
      </dgm:t>
    </dgm:pt>
    <dgm:pt modelId="{26B8D990-3789-4A68-9FB1-8DBC2DB4B631}">
      <dgm:prSet/>
      <dgm:spPr/>
      <dgm:t>
        <a:bodyPr/>
        <a:lstStyle/>
        <a:p>
          <a:r>
            <a:rPr lang="fr-FR" dirty="0"/>
            <a:t>Savoir nager : un des meilleurs résultat national</a:t>
          </a:r>
          <a:endParaRPr lang="en-US" dirty="0"/>
        </a:p>
      </dgm:t>
    </dgm:pt>
    <dgm:pt modelId="{9E8E80BD-9526-482E-8881-A8C7CC98DF03}" type="parTrans" cxnId="{5A26359B-CB31-4ED7-8315-B3DF62FF5A1A}">
      <dgm:prSet/>
      <dgm:spPr/>
      <dgm:t>
        <a:bodyPr/>
        <a:lstStyle/>
        <a:p>
          <a:endParaRPr lang="en-US"/>
        </a:p>
      </dgm:t>
    </dgm:pt>
    <dgm:pt modelId="{22C2B9D8-9D66-43EA-9288-79E3EA538983}" type="sibTrans" cxnId="{5A26359B-CB31-4ED7-8315-B3DF62FF5A1A}">
      <dgm:prSet/>
      <dgm:spPr/>
      <dgm:t>
        <a:bodyPr/>
        <a:lstStyle/>
        <a:p>
          <a:endParaRPr lang="en-US"/>
        </a:p>
      </dgm:t>
    </dgm:pt>
    <dgm:pt modelId="{E9B57153-D23A-4593-91D8-2F793B294302}">
      <dgm:prSet/>
      <dgm:spPr/>
      <dgm:t>
        <a:bodyPr/>
        <a:lstStyle/>
        <a:p>
          <a:r>
            <a:rPr lang="fr-FR" dirty="0"/>
            <a:t>La diversité des activités</a:t>
          </a:r>
          <a:endParaRPr lang="en-US" dirty="0"/>
        </a:p>
      </dgm:t>
    </dgm:pt>
    <dgm:pt modelId="{D33322E4-1E5F-4A7C-B9B7-3AC95F171986}" type="parTrans" cxnId="{806C4D2F-E2E7-4829-98C7-DA09997BB512}">
      <dgm:prSet/>
      <dgm:spPr/>
      <dgm:t>
        <a:bodyPr/>
        <a:lstStyle/>
        <a:p>
          <a:endParaRPr lang="en-US"/>
        </a:p>
      </dgm:t>
    </dgm:pt>
    <dgm:pt modelId="{FE35EBA8-6AD6-4B0B-AA72-6F3E81179AC5}" type="sibTrans" cxnId="{806C4D2F-E2E7-4829-98C7-DA09997BB512}">
      <dgm:prSet/>
      <dgm:spPr/>
      <dgm:t>
        <a:bodyPr/>
        <a:lstStyle/>
        <a:p>
          <a:endParaRPr lang="en-US"/>
        </a:p>
      </dgm:t>
    </dgm:pt>
    <dgm:pt modelId="{62194156-7E41-4A19-8116-12CB6E39EBBE}">
      <dgm:prSet/>
      <dgm:spPr/>
      <dgm:t>
        <a:bodyPr/>
        <a:lstStyle/>
        <a:p>
          <a:r>
            <a:rPr lang="fr-FR"/>
            <a:t>Bibliobus</a:t>
          </a:r>
          <a:endParaRPr lang="en-US"/>
        </a:p>
      </dgm:t>
    </dgm:pt>
    <dgm:pt modelId="{1562106F-90D5-4660-BD49-1C3775DB9145}" type="parTrans" cxnId="{6903B8E0-1F35-4C0E-9653-CC2BA745C707}">
      <dgm:prSet/>
      <dgm:spPr/>
      <dgm:t>
        <a:bodyPr/>
        <a:lstStyle/>
        <a:p>
          <a:endParaRPr lang="en-US"/>
        </a:p>
      </dgm:t>
    </dgm:pt>
    <dgm:pt modelId="{70A0CD23-1567-4C6B-A0FA-EA2CB18ACE0D}" type="sibTrans" cxnId="{6903B8E0-1F35-4C0E-9653-CC2BA745C707}">
      <dgm:prSet/>
      <dgm:spPr/>
      <dgm:t>
        <a:bodyPr/>
        <a:lstStyle/>
        <a:p>
          <a:endParaRPr lang="en-US"/>
        </a:p>
      </dgm:t>
    </dgm:pt>
    <dgm:pt modelId="{884FDCA5-2457-442A-A540-4E5DC12C8938}">
      <dgm:prSet/>
      <dgm:spPr/>
      <dgm:t>
        <a:bodyPr/>
        <a:lstStyle/>
        <a:p>
          <a:r>
            <a:rPr lang="fr-FR"/>
            <a:t>Volley</a:t>
          </a:r>
          <a:endParaRPr lang="en-US"/>
        </a:p>
      </dgm:t>
    </dgm:pt>
    <dgm:pt modelId="{9644D318-026B-499F-9C84-896AA1F4ABF6}" type="parTrans" cxnId="{643771D5-482B-4187-93C6-82BC6112CA67}">
      <dgm:prSet/>
      <dgm:spPr/>
      <dgm:t>
        <a:bodyPr/>
        <a:lstStyle/>
        <a:p>
          <a:endParaRPr lang="en-US"/>
        </a:p>
      </dgm:t>
    </dgm:pt>
    <dgm:pt modelId="{2F066C6A-2F23-4FDB-A214-D1BF8B29BE9D}" type="sibTrans" cxnId="{643771D5-482B-4187-93C6-82BC6112CA67}">
      <dgm:prSet/>
      <dgm:spPr/>
      <dgm:t>
        <a:bodyPr/>
        <a:lstStyle/>
        <a:p>
          <a:endParaRPr lang="en-US"/>
        </a:p>
      </dgm:t>
    </dgm:pt>
    <dgm:pt modelId="{9A100ADD-25CD-480A-B0C8-2D9BB30F3C56}">
      <dgm:prSet/>
      <dgm:spPr/>
      <dgm:t>
        <a:bodyPr/>
        <a:lstStyle/>
        <a:p>
          <a:r>
            <a:rPr lang="fr-FR"/>
            <a:t>Structure gonflable</a:t>
          </a:r>
          <a:endParaRPr lang="en-US"/>
        </a:p>
      </dgm:t>
    </dgm:pt>
    <dgm:pt modelId="{4AA41849-CF3D-4FCC-A346-A50961FDCBF5}" type="parTrans" cxnId="{58E77A82-EEA6-4A92-AF68-B31D2A396EA9}">
      <dgm:prSet/>
      <dgm:spPr/>
      <dgm:t>
        <a:bodyPr/>
        <a:lstStyle/>
        <a:p>
          <a:endParaRPr lang="en-US"/>
        </a:p>
      </dgm:t>
    </dgm:pt>
    <dgm:pt modelId="{428487DF-E7DE-46C6-9B4B-3E201AF2B8FD}" type="sibTrans" cxnId="{58E77A82-EEA6-4A92-AF68-B31D2A396EA9}">
      <dgm:prSet/>
      <dgm:spPr/>
      <dgm:t>
        <a:bodyPr/>
        <a:lstStyle/>
        <a:p>
          <a:endParaRPr lang="en-US"/>
        </a:p>
      </dgm:t>
    </dgm:pt>
    <dgm:pt modelId="{BCAE03F5-A185-4F14-A09C-DCD82C29D050}">
      <dgm:prSet/>
      <dgm:spPr/>
      <dgm:t>
        <a:bodyPr/>
        <a:lstStyle/>
        <a:p>
          <a:r>
            <a:rPr lang="fr-FR" dirty="0"/>
            <a:t>Snack</a:t>
          </a:r>
          <a:endParaRPr lang="en-US" dirty="0"/>
        </a:p>
      </dgm:t>
    </dgm:pt>
    <dgm:pt modelId="{09B2AEBC-3ED1-4FC3-B0B7-2686CB7EB149}" type="parTrans" cxnId="{61E91A1F-2CCB-4A20-98D3-441244E0F257}">
      <dgm:prSet/>
      <dgm:spPr/>
      <dgm:t>
        <a:bodyPr/>
        <a:lstStyle/>
        <a:p>
          <a:endParaRPr lang="en-US"/>
        </a:p>
      </dgm:t>
    </dgm:pt>
    <dgm:pt modelId="{C641BA40-32D1-4F39-8796-76F1FBFBEB2A}" type="sibTrans" cxnId="{61E91A1F-2CCB-4A20-98D3-441244E0F257}">
      <dgm:prSet/>
      <dgm:spPr/>
      <dgm:t>
        <a:bodyPr/>
        <a:lstStyle/>
        <a:p>
          <a:endParaRPr lang="en-US"/>
        </a:p>
      </dgm:t>
    </dgm:pt>
    <dgm:pt modelId="{A11485C5-852B-4D7B-BEAC-46CEBCF6DBDB}">
      <dgm:prSet/>
      <dgm:spPr/>
      <dgm:t>
        <a:bodyPr/>
        <a:lstStyle/>
        <a:p>
          <a:r>
            <a:rPr lang="fr-FR" dirty="0"/>
            <a:t>L’espace détente </a:t>
          </a:r>
        </a:p>
        <a:p>
          <a:r>
            <a:rPr lang="fr-FR" dirty="0"/>
            <a:t>/</a:t>
          </a:r>
        </a:p>
        <a:p>
          <a:r>
            <a:rPr lang="fr-FR" dirty="0"/>
            <a:t>Sauna Hammam</a:t>
          </a:r>
        </a:p>
      </dgm:t>
    </dgm:pt>
    <dgm:pt modelId="{AABA7E51-EA33-4EE8-B37F-7C19D19952B5}" type="parTrans" cxnId="{6EDAB303-59D6-4218-A487-EB73BC0F7FA3}">
      <dgm:prSet/>
      <dgm:spPr/>
      <dgm:t>
        <a:bodyPr/>
        <a:lstStyle/>
        <a:p>
          <a:endParaRPr lang="en-US"/>
        </a:p>
      </dgm:t>
    </dgm:pt>
    <dgm:pt modelId="{A7E11CC2-BD7B-415F-808B-129AD80AC189}" type="sibTrans" cxnId="{6EDAB303-59D6-4218-A487-EB73BC0F7FA3}">
      <dgm:prSet/>
      <dgm:spPr/>
      <dgm:t>
        <a:bodyPr/>
        <a:lstStyle/>
        <a:p>
          <a:endParaRPr lang="en-US"/>
        </a:p>
      </dgm:t>
    </dgm:pt>
    <dgm:pt modelId="{A9AD638E-0CCC-4FF5-9CE3-224AAA0F5070}">
      <dgm:prSet/>
      <dgm:spPr/>
      <dgm:t>
        <a:bodyPr/>
        <a:lstStyle/>
        <a:p>
          <a:r>
            <a:rPr lang="fr-FR" dirty="0"/>
            <a:t>Table Ping-pong </a:t>
          </a:r>
          <a:endParaRPr lang="en-US" dirty="0"/>
        </a:p>
      </dgm:t>
    </dgm:pt>
    <dgm:pt modelId="{583D1A8B-4CD4-4FAB-8260-2A07CB2F25A0}" type="parTrans" cxnId="{5317FB92-114B-43E5-BC52-D7B058A31C03}">
      <dgm:prSet/>
      <dgm:spPr/>
      <dgm:t>
        <a:bodyPr/>
        <a:lstStyle/>
        <a:p>
          <a:endParaRPr lang="fr-FR"/>
        </a:p>
      </dgm:t>
    </dgm:pt>
    <dgm:pt modelId="{666B7314-4228-4FE1-B8D6-9DFEC460C6D2}" type="sibTrans" cxnId="{5317FB92-114B-43E5-BC52-D7B058A31C03}">
      <dgm:prSet/>
      <dgm:spPr/>
      <dgm:t>
        <a:bodyPr/>
        <a:lstStyle/>
        <a:p>
          <a:endParaRPr lang="fr-FR"/>
        </a:p>
      </dgm:t>
    </dgm:pt>
    <dgm:pt modelId="{45153304-A454-4FA5-B315-FE2373055611}" type="pres">
      <dgm:prSet presAssocID="{753BF29F-E26A-4291-A62B-C18F470B5CA0}" presName="Name0" presStyleCnt="0">
        <dgm:presLayoutVars>
          <dgm:dir/>
          <dgm:animLvl val="lvl"/>
          <dgm:resizeHandles val="exact"/>
        </dgm:presLayoutVars>
      </dgm:prSet>
      <dgm:spPr/>
    </dgm:pt>
    <dgm:pt modelId="{F83FBF47-96E2-499D-BCB9-CF69FBBCB513}" type="pres">
      <dgm:prSet presAssocID="{6A47B0B4-DFBD-48AC-B62E-E62D489321D3}" presName="composite" presStyleCnt="0"/>
      <dgm:spPr/>
    </dgm:pt>
    <dgm:pt modelId="{9158FA86-A852-4267-8E7F-A7412D1D24AB}" type="pres">
      <dgm:prSet presAssocID="{6A47B0B4-DFBD-48AC-B62E-E62D489321D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25AF7CF-5703-4400-BACC-8A1BC61B0BEC}" type="pres">
      <dgm:prSet presAssocID="{6A47B0B4-DFBD-48AC-B62E-E62D489321D3}" presName="desTx" presStyleLbl="alignAccFollowNode1" presStyleIdx="0" presStyleCnt="4" custLinFactNeighborX="-1870" custLinFactNeighborY="-6629">
        <dgm:presLayoutVars>
          <dgm:bulletEnabled val="1"/>
        </dgm:presLayoutVars>
      </dgm:prSet>
      <dgm:spPr/>
    </dgm:pt>
    <dgm:pt modelId="{7379DECB-F4D8-433F-952E-A6499C7DFD76}" type="pres">
      <dgm:prSet presAssocID="{90455EEF-6353-47FE-A3A8-08EC6555B000}" presName="space" presStyleCnt="0"/>
      <dgm:spPr/>
    </dgm:pt>
    <dgm:pt modelId="{71541741-FE98-43DF-9D1C-58EB6BF299B7}" type="pres">
      <dgm:prSet presAssocID="{26B8D990-3789-4A68-9FB1-8DBC2DB4B631}" presName="composite" presStyleCnt="0"/>
      <dgm:spPr/>
    </dgm:pt>
    <dgm:pt modelId="{BEC96798-A03B-4838-9311-4BD025C47491}" type="pres">
      <dgm:prSet presAssocID="{26B8D990-3789-4A68-9FB1-8DBC2DB4B63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47D4C7D-D136-4D15-B72E-46F0108A6CEF}" type="pres">
      <dgm:prSet presAssocID="{26B8D990-3789-4A68-9FB1-8DBC2DB4B631}" presName="desTx" presStyleLbl="alignAccFollowNode1" presStyleIdx="1" presStyleCnt="4">
        <dgm:presLayoutVars>
          <dgm:bulletEnabled val="1"/>
        </dgm:presLayoutVars>
      </dgm:prSet>
      <dgm:spPr/>
    </dgm:pt>
    <dgm:pt modelId="{4CAC6C33-7557-4886-866A-F95A16E615FC}" type="pres">
      <dgm:prSet presAssocID="{22C2B9D8-9D66-43EA-9288-79E3EA538983}" presName="space" presStyleCnt="0"/>
      <dgm:spPr/>
    </dgm:pt>
    <dgm:pt modelId="{7BE0C1C5-C970-4F65-AEB9-165A6ABCA671}" type="pres">
      <dgm:prSet presAssocID="{E9B57153-D23A-4593-91D8-2F793B294302}" presName="composite" presStyleCnt="0"/>
      <dgm:spPr/>
    </dgm:pt>
    <dgm:pt modelId="{94C2B680-99C7-45EC-9CF5-BA3B98D95376}" type="pres">
      <dgm:prSet presAssocID="{E9B57153-D23A-4593-91D8-2F793B29430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8909158-4E53-4079-B77B-43BA9753BE2E}" type="pres">
      <dgm:prSet presAssocID="{E9B57153-D23A-4593-91D8-2F793B294302}" presName="desTx" presStyleLbl="alignAccFollowNode1" presStyleIdx="2" presStyleCnt="4">
        <dgm:presLayoutVars>
          <dgm:bulletEnabled val="1"/>
        </dgm:presLayoutVars>
      </dgm:prSet>
      <dgm:spPr/>
    </dgm:pt>
    <dgm:pt modelId="{63B814FA-6DF9-4F0C-9A00-5A9B1CFF013B}" type="pres">
      <dgm:prSet presAssocID="{FE35EBA8-6AD6-4B0B-AA72-6F3E81179AC5}" presName="space" presStyleCnt="0"/>
      <dgm:spPr/>
    </dgm:pt>
    <dgm:pt modelId="{99FBF2E1-BE5A-4D3B-986D-F791FF984310}" type="pres">
      <dgm:prSet presAssocID="{A11485C5-852B-4D7B-BEAC-46CEBCF6DBDB}" presName="composite" presStyleCnt="0"/>
      <dgm:spPr/>
    </dgm:pt>
    <dgm:pt modelId="{7BC8EDC2-59DC-4111-A090-FA4AF5F509FC}" type="pres">
      <dgm:prSet presAssocID="{A11485C5-852B-4D7B-BEAC-46CEBCF6DBD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295927D-05A6-43D9-A7A2-96D5E87C5841}" type="pres">
      <dgm:prSet presAssocID="{A11485C5-852B-4D7B-BEAC-46CEBCF6DBD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EDAB303-59D6-4218-A487-EB73BC0F7FA3}" srcId="{753BF29F-E26A-4291-A62B-C18F470B5CA0}" destId="{A11485C5-852B-4D7B-BEAC-46CEBCF6DBDB}" srcOrd="3" destOrd="0" parTransId="{AABA7E51-EA33-4EE8-B37F-7C19D19952B5}" sibTransId="{A7E11CC2-BD7B-415F-808B-129AD80AC189}"/>
    <dgm:cxn modelId="{61E91A1F-2CCB-4A20-98D3-441244E0F257}" srcId="{E9B57153-D23A-4593-91D8-2F793B294302}" destId="{BCAE03F5-A185-4F14-A09C-DCD82C29D050}" srcOrd="3" destOrd="0" parTransId="{09B2AEBC-3ED1-4FC3-B0B7-2686CB7EB149}" sibTransId="{C641BA40-32D1-4F39-8796-76F1FBFBEB2A}"/>
    <dgm:cxn modelId="{806C4D2F-E2E7-4829-98C7-DA09997BB512}" srcId="{753BF29F-E26A-4291-A62B-C18F470B5CA0}" destId="{E9B57153-D23A-4593-91D8-2F793B294302}" srcOrd="2" destOrd="0" parTransId="{D33322E4-1E5F-4A7C-B9B7-3AC95F171986}" sibTransId="{FE35EBA8-6AD6-4B0B-AA72-6F3E81179AC5}"/>
    <dgm:cxn modelId="{5796713D-C428-4BB9-A678-0EC5DCE1FF2E}" type="presOf" srcId="{6A47B0B4-DFBD-48AC-B62E-E62D489321D3}" destId="{9158FA86-A852-4267-8E7F-A7412D1D24AB}" srcOrd="0" destOrd="0" presId="urn:microsoft.com/office/officeart/2005/8/layout/hList1"/>
    <dgm:cxn modelId="{D934F55C-64FF-455B-BC02-DD0F304D898E}" type="presOf" srcId="{884FDCA5-2457-442A-A540-4E5DC12C8938}" destId="{08909158-4E53-4079-B77B-43BA9753BE2E}" srcOrd="0" destOrd="1" presId="urn:microsoft.com/office/officeart/2005/8/layout/hList1"/>
    <dgm:cxn modelId="{63D8524E-09EB-4C03-B784-173CC8AAA963}" type="presOf" srcId="{26B8D990-3789-4A68-9FB1-8DBC2DB4B631}" destId="{BEC96798-A03B-4838-9311-4BD025C47491}" srcOrd="0" destOrd="0" presId="urn:microsoft.com/office/officeart/2005/8/layout/hList1"/>
    <dgm:cxn modelId="{5412B151-86F2-402A-AE15-A9ED698D4F9C}" type="presOf" srcId="{BCAE03F5-A185-4F14-A09C-DCD82C29D050}" destId="{08909158-4E53-4079-B77B-43BA9753BE2E}" srcOrd="0" destOrd="3" presId="urn:microsoft.com/office/officeart/2005/8/layout/hList1"/>
    <dgm:cxn modelId="{324ADF73-62A8-4E19-9788-10CE7E89144F}" type="presOf" srcId="{E9B57153-D23A-4593-91D8-2F793B294302}" destId="{94C2B680-99C7-45EC-9CF5-BA3B98D95376}" srcOrd="0" destOrd="0" presId="urn:microsoft.com/office/officeart/2005/8/layout/hList1"/>
    <dgm:cxn modelId="{B0CBD176-BD39-49D6-90E5-E886497CBC1F}" type="presOf" srcId="{9A100ADD-25CD-480A-B0C8-2D9BB30F3C56}" destId="{08909158-4E53-4079-B77B-43BA9753BE2E}" srcOrd="0" destOrd="2" presId="urn:microsoft.com/office/officeart/2005/8/layout/hList1"/>
    <dgm:cxn modelId="{14676F57-A19F-4446-8510-28A499E6E5E4}" type="presOf" srcId="{A9AD638E-0CCC-4FF5-9CE3-224AAA0F5070}" destId="{08909158-4E53-4079-B77B-43BA9753BE2E}" srcOrd="0" destOrd="4" presId="urn:microsoft.com/office/officeart/2005/8/layout/hList1"/>
    <dgm:cxn modelId="{ED24917F-AE0F-47E2-92EE-BED03303E7C5}" type="presOf" srcId="{62194156-7E41-4A19-8116-12CB6E39EBBE}" destId="{08909158-4E53-4079-B77B-43BA9753BE2E}" srcOrd="0" destOrd="0" presId="urn:microsoft.com/office/officeart/2005/8/layout/hList1"/>
    <dgm:cxn modelId="{58E77A82-EEA6-4A92-AF68-B31D2A396EA9}" srcId="{E9B57153-D23A-4593-91D8-2F793B294302}" destId="{9A100ADD-25CD-480A-B0C8-2D9BB30F3C56}" srcOrd="2" destOrd="0" parTransId="{4AA41849-CF3D-4FCC-A346-A50961FDCBF5}" sibTransId="{428487DF-E7DE-46C6-9B4B-3E201AF2B8FD}"/>
    <dgm:cxn modelId="{5317FB92-114B-43E5-BC52-D7B058A31C03}" srcId="{E9B57153-D23A-4593-91D8-2F793B294302}" destId="{A9AD638E-0CCC-4FF5-9CE3-224AAA0F5070}" srcOrd="4" destOrd="0" parTransId="{583D1A8B-4CD4-4FAB-8260-2A07CB2F25A0}" sibTransId="{666B7314-4228-4FE1-B8D6-9DFEC460C6D2}"/>
    <dgm:cxn modelId="{989ABB97-997C-4F82-AFED-C64D62B26DB0}" type="presOf" srcId="{753BF29F-E26A-4291-A62B-C18F470B5CA0}" destId="{45153304-A454-4FA5-B315-FE2373055611}" srcOrd="0" destOrd="0" presId="urn:microsoft.com/office/officeart/2005/8/layout/hList1"/>
    <dgm:cxn modelId="{5A26359B-CB31-4ED7-8315-B3DF62FF5A1A}" srcId="{753BF29F-E26A-4291-A62B-C18F470B5CA0}" destId="{26B8D990-3789-4A68-9FB1-8DBC2DB4B631}" srcOrd="1" destOrd="0" parTransId="{9E8E80BD-9526-482E-8881-A8C7CC98DF03}" sibTransId="{22C2B9D8-9D66-43EA-9288-79E3EA538983}"/>
    <dgm:cxn modelId="{B8E9E6A9-12D2-486B-A527-0DC059DFE6A2}" type="presOf" srcId="{A11485C5-852B-4D7B-BEAC-46CEBCF6DBDB}" destId="{7BC8EDC2-59DC-4111-A090-FA4AF5F509FC}" srcOrd="0" destOrd="0" presId="urn:microsoft.com/office/officeart/2005/8/layout/hList1"/>
    <dgm:cxn modelId="{643771D5-482B-4187-93C6-82BC6112CA67}" srcId="{E9B57153-D23A-4593-91D8-2F793B294302}" destId="{884FDCA5-2457-442A-A540-4E5DC12C8938}" srcOrd="1" destOrd="0" parTransId="{9644D318-026B-499F-9C84-896AA1F4ABF6}" sibTransId="{2F066C6A-2F23-4FDB-A214-D1BF8B29BE9D}"/>
    <dgm:cxn modelId="{6903B8E0-1F35-4C0E-9653-CC2BA745C707}" srcId="{E9B57153-D23A-4593-91D8-2F793B294302}" destId="{62194156-7E41-4A19-8116-12CB6E39EBBE}" srcOrd="0" destOrd="0" parTransId="{1562106F-90D5-4660-BD49-1C3775DB9145}" sibTransId="{70A0CD23-1567-4C6B-A0FA-EA2CB18ACE0D}"/>
    <dgm:cxn modelId="{3882A2E5-A7E2-47D9-87DD-8A94BE6D3961}" srcId="{753BF29F-E26A-4291-A62B-C18F470B5CA0}" destId="{6A47B0B4-DFBD-48AC-B62E-E62D489321D3}" srcOrd="0" destOrd="0" parTransId="{7D94C4DC-3AAC-4926-A99D-E2F9B9C02999}" sibTransId="{90455EEF-6353-47FE-A3A8-08EC6555B000}"/>
    <dgm:cxn modelId="{C6312E25-6B3D-4ED5-A510-48752CD7BF58}" type="presParOf" srcId="{45153304-A454-4FA5-B315-FE2373055611}" destId="{F83FBF47-96E2-499D-BCB9-CF69FBBCB513}" srcOrd="0" destOrd="0" presId="urn:microsoft.com/office/officeart/2005/8/layout/hList1"/>
    <dgm:cxn modelId="{FF4DD3A7-92D1-44D7-90BC-726025E975C4}" type="presParOf" srcId="{F83FBF47-96E2-499D-BCB9-CF69FBBCB513}" destId="{9158FA86-A852-4267-8E7F-A7412D1D24AB}" srcOrd="0" destOrd="0" presId="urn:microsoft.com/office/officeart/2005/8/layout/hList1"/>
    <dgm:cxn modelId="{1D8A9B34-C4C4-44F0-91C0-D9958F04F548}" type="presParOf" srcId="{F83FBF47-96E2-499D-BCB9-CF69FBBCB513}" destId="{925AF7CF-5703-4400-BACC-8A1BC61B0BEC}" srcOrd="1" destOrd="0" presId="urn:microsoft.com/office/officeart/2005/8/layout/hList1"/>
    <dgm:cxn modelId="{D3D3AD59-5ED8-4D87-8568-C1CE321C93D0}" type="presParOf" srcId="{45153304-A454-4FA5-B315-FE2373055611}" destId="{7379DECB-F4D8-433F-952E-A6499C7DFD76}" srcOrd="1" destOrd="0" presId="urn:microsoft.com/office/officeart/2005/8/layout/hList1"/>
    <dgm:cxn modelId="{007F8012-4FEA-4EAC-8FD0-C8BC4C0DAC7A}" type="presParOf" srcId="{45153304-A454-4FA5-B315-FE2373055611}" destId="{71541741-FE98-43DF-9D1C-58EB6BF299B7}" srcOrd="2" destOrd="0" presId="urn:microsoft.com/office/officeart/2005/8/layout/hList1"/>
    <dgm:cxn modelId="{9B4647E5-27E8-4123-93E4-ACE9EAED489E}" type="presParOf" srcId="{71541741-FE98-43DF-9D1C-58EB6BF299B7}" destId="{BEC96798-A03B-4838-9311-4BD025C47491}" srcOrd="0" destOrd="0" presId="urn:microsoft.com/office/officeart/2005/8/layout/hList1"/>
    <dgm:cxn modelId="{C33CE63E-6910-414F-885A-50A2D4C06392}" type="presParOf" srcId="{71541741-FE98-43DF-9D1C-58EB6BF299B7}" destId="{B47D4C7D-D136-4D15-B72E-46F0108A6CEF}" srcOrd="1" destOrd="0" presId="urn:microsoft.com/office/officeart/2005/8/layout/hList1"/>
    <dgm:cxn modelId="{2D3A8A0F-5B94-49FF-B2EE-58B0B2555E0F}" type="presParOf" srcId="{45153304-A454-4FA5-B315-FE2373055611}" destId="{4CAC6C33-7557-4886-866A-F95A16E615FC}" srcOrd="3" destOrd="0" presId="urn:microsoft.com/office/officeart/2005/8/layout/hList1"/>
    <dgm:cxn modelId="{EBE4408F-6134-42A4-9F08-E3C583517541}" type="presParOf" srcId="{45153304-A454-4FA5-B315-FE2373055611}" destId="{7BE0C1C5-C970-4F65-AEB9-165A6ABCA671}" srcOrd="4" destOrd="0" presId="urn:microsoft.com/office/officeart/2005/8/layout/hList1"/>
    <dgm:cxn modelId="{FFD115A5-DE83-4261-AFF3-C2DDC7595FE8}" type="presParOf" srcId="{7BE0C1C5-C970-4F65-AEB9-165A6ABCA671}" destId="{94C2B680-99C7-45EC-9CF5-BA3B98D95376}" srcOrd="0" destOrd="0" presId="urn:microsoft.com/office/officeart/2005/8/layout/hList1"/>
    <dgm:cxn modelId="{272B0D41-AE2D-400E-AF1B-75250A144C72}" type="presParOf" srcId="{7BE0C1C5-C970-4F65-AEB9-165A6ABCA671}" destId="{08909158-4E53-4079-B77B-43BA9753BE2E}" srcOrd="1" destOrd="0" presId="urn:microsoft.com/office/officeart/2005/8/layout/hList1"/>
    <dgm:cxn modelId="{F0B93F18-5812-4B64-842B-10D1F674FF92}" type="presParOf" srcId="{45153304-A454-4FA5-B315-FE2373055611}" destId="{63B814FA-6DF9-4F0C-9A00-5A9B1CFF013B}" srcOrd="5" destOrd="0" presId="urn:microsoft.com/office/officeart/2005/8/layout/hList1"/>
    <dgm:cxn modelId="{2F83E4A0-A83F-4386-86D7-14CEB3ECA3BB}" type="presParOf" srcId="{45153304-A454-4FA5-B315-FE2373055611}" destId="{99FBF2E1-BE5A-4D3B-986D-F791FF984310}" srcOrd="6" destOrd="0" presId="urn:microsoft.com/office/officeart/2005/8/layout/hList1"/>
    <dgm:cxn modelId="{7195B095-2402-4DA1-BEF7-38A18203101D}" type="presParOf" srcId="{99FBF2E1-BE5A-4D3B-986D-F791FF984310}" destId="{7BC8EDC2-59DC-4111-A090-FA4AF5F509FC}" srcOrd="0" destOrd="0" presId="urn:microsoft.com/office/officeart/2005/8/layout/hList1"/>
    <dgm:cxn modelId="{36153669-A4EB-44C8-B982-C3EF22E2A824}" type="presParOf" srcId="{99FBF2E1-BE5A-4D3B-986D-F791FF984310}" destId="{D295927D-05A6-43D9-A7A2-96D5E87C58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10031-B093-43EC-BDC6-9DEA2294903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B06206-0301-4C52-8AF5-AEB73F381E12}">
      <dgm:prSet/>
      <dgm:spPr/>
      <dgm:t>
        <a:bodyPr/>
        <a:lstStyle/>
        <a:p>
          <a:r>
            <a:rPr lang="fr-FR" dirty="0"/>
            <a:t>Proposition d’ouverture d’une section de formation au BNSSA avec formation PSE1:</a:t>
          </a:r>
          <a:endParaRPr lang="en-US" dirty="0"/>
        </a:p>
      </dgm:t>
    </dgm:pt>
    <dgm:pt modelId="{1A9DA26A-A000-49C0-B014-4A39DAA6C1EA}" type="parTrans" cxnId="{124152A0-8002-432D-8AF1-1586B325C981}">
      <dgm:prSet/>
      <dgm:spPr/>
      <dgm:t>
        <a:bodyPr/>
        <a:lstStyle/>
        <a:p>
          <a:endParaRPr lang="en-US"/>
        </a:p>
      </dgm:t>
    </dgm:pt>
    <dgm:pt modelId="{42B54B22-AF16-4284-8C0D-7A0628648434}" type="sibTrans" cxnId="{124152A0-8002-432D-8AF1-1586B325C981}">
      <dgm:prSet/>
      <dgm:spPr/>
      <dgm:t>
        <a:bodyPr/>
        <a:lstStyle/>
        <a:p>
          <a:endParaRPr lang="en-US"/>
        </a:p>
      </dgm:t>
    </dgm:pt>
    <dgm:pt modelId="{BA03FF61-1237-4776-BFCC-938C8698EDF0}">
      <dgm:prSet/>
      <dgm:spPr/>
      <dgm:t>
        <a:bodyPr/>
        <a:lstStyle/>
        <a:p>
          <a:r>
            <a:rPr lang="fr-FR" dirty="0"/>
            <a:t>2 sessions/ an sur 15 jours (vacances avril et vacances de toussaint)</a:t>
          </a:r>
          <a:endParaRPr lang="en-US" dirty="0"/>
        </a:p>
      </dgm:t>
    </dgm:pt>
    <dgm:pt modelId="{79934F61-F667-41BE-80B3-59E89A7C6FF9}" type="parTrans" cxnId="{4F28CC6F-1304-49E6-9411-DC25ABED85EB}">
      <dgm:prSet/>
      <dgm:spPr/>
      <dgm:t>
        <a:bodyPr/>
        <a:lstStyle/>
        <a:p>
          <a:endParaRPr lang="en-US"/>
        </a:p>
      </dgm:t>
    </dgm:pt>
    <dgm:pt modelId="{82D71E37-4060-4741-84B5-AB0750AFAED7}" type="sibTrans" cxnId="{4F28CC6F-1304-49E6-9411-DC25ABED85EB}">
      <dgm:prSet/>
      <dgm:spPr/>
      <dgm:t>
        <a:bodyPr/>
        <a:lstStyle/>
        <a:p>
          <a:endParaRPr lang="en-US"/>
        </a:p>
      </dgm:t>
    </dgm:pt>
    <dgm:pt modelId="{5F6D188F-A985-456C-B7DA-23DFA54B266D}">
      <dgm:prSet/>
      <dgm:spPr/>
      <dgm:t>
        <a:bodyPr/>
        <a:lstStyle/>
        <a:p>
          <a:r>
            <a:rPr lang="fr-FR" dirty="0"/>
            <a:t>Ouvert à 8 élèves par session (16 personnes)</a:t>
          </a:r>
          <a:endParaRPr lang="en-US" dirty="0"/>
        </a:p>
      </dgm:t>
    </dgm:pt>
    <dgm:pt modelId="{86984725-F111-49A0-A95C-75F651E9E2AF}" type="parTrans" cxnId="{9CC11F72-0634-4B5B-88C1-420A00B8F281}">
      <dgm:prSet/>
      <dgm:spPr/>
      <dgm:t>
        <a:bodyPr/>
        <a:lstStyle/>
        <a:p>
          <a:endParaRPr lang="en-US"/>
        </a:p>
      </dgm:t>
    </dgm:pt>
    <dgm:pt modelId="{5FFF749A-3983-4465-8451-B59D6BAB9804}" type="sibTrans" cxnId="{9CC11F72-0634-4B5B-88C1-420A00B8F281}">
      <dgm:prSet/>
      <dgm:spPr/>
      <dgm:t>
        <a:bodyPr/>
        <a:lstStyle/>
        <a:p>
          <a:endParaRPr lang="en-US"/>
        </a:p>
      </dgm:t>
    </dgm:pt>
    <dgm:pt modelId="{4E91BBB0-ACC4-413F-9157-C3F35CD94EE9}">
      <dgm:prSet/>
      <dgm:spPr/>
      <dgm:t>
        <a:bodyPr/>
        <a:lstStyle/>
        <a:p>
          <a:r>
            <a:rPr lang="fr-FR" dirty="0"/>
            <a:t>Recette attendue : ~ 2 000 €</a:t>
          </a:r>
          <a:endParaRPr lang="en-US" dirty="0"/>
        </a:p>
      </dgm:t>
    </dgm:pt>
    <dgm:pt modelId="{99823EA5-7F0B-443D-90E3-666B7FC1282C}" type="parTrans" cxnId="{2597BC04-03A2-4D8B-B800-322BB50C3704}">
      <dgm:prSet/>
      <dgm:spPr/>
      <dgm:t>
        <a:bodyPr/>
        <a:lstStyle/>
        <a:p>
          <a:endParaRPr lang="en-US"/>
        </a:p>
      </dgm:t>
    </dgm:pt>
    <dgm:pt modelId="{DABA74F8-DB24-4D0F-81FF-A7642C2FE855}" type="sibTrans" cxnId="{2597BC04-03A2-4D8B-B800-322BB50C3704}">
      <dgm:prSet/>
      <dgm:spPr/>
      <dgm:t>
        <a:bodyPr/>
        <a:lstStyle/>
        <a:p>
          <a:endParaRPr lang="en-US"/>
        </a:p>
      </dgm:t>
    </dgm:pt>
    <dgm:pt modelId="{81532900-B356-462F-8FDB-67042F276EED}">
      <dgm:prSet/>
      <dgm:spPr/>
      <dgm:t>
        <a:bodyPr/>
        <a:lstStyle/>
        <a:p>
          <a:endParaRPr lang="en-US" dirty="0"/>
        </a:p>
      </dgm:t>
    </dgm:pt>
    <dgm:pt modelId="{EA1195E6-84F0-491F-BDEE-323DD5BAD8F5}" type="parTrans" cxnId="{7DF41FE6-A97C-40EA-8A32-C4E193D2A2E4}">
      <dgm:prSet/>
      <dgm:spPr/>
      <dgm:t>
        <a:bodyPr/>
        <a:lstStyle/>
        <a:p>
          <a:endParaRPr lang="fr-FR"/>
        </a:p>
      </dgm:t>
    </dgm:pt>
    <dgm:pt modelId="{422B6970-5C03-4B08-A013-69B970D1B61B}" type="sibTrans" cxnId="{7DF41FE6-A97C-40EA-8A32-C4E193D2A2E4}">
      <dgm:prSet/>
      <dgm:spPr/>
      <dgm:t>
        <a:bodyPr/>
        <a:lstStyle/>
        <a:p>
          <a:endParaRPr lang="fr-FR"/>
        </a:p>
      </dgm:t>
    </dgm:pt>
    <dgm:pt modelId="{B752D878-F9F8-437D-9B58-31CF302E351D}">
      <dgm:prSet/>
      <dgm:spPr/>
      <dgm:t>
        <a:bodyPr/>
        <a:lstStyle/>
        <a:p>
          <a:endParaRPr lang="en-US" dirty="0"/>
        </a:p>
      </dgm:t>
    </dgm:pt>
    <dgm:pt modelId="{F5C93977-F9DA-4A9F-93F5-D45B5961C4F3}" type="parTrans" cxnId="{F04DC985-AC63-4F1B-AD45-0F4A0F16CB48}">
      <dgm:prSet/>
      <dgm:spPr/>
      <dgm:t>
        <a:bodyPr/>
        <a:lstStyle/>
        <a:p>
          <a:endParaRPr lang="fr-FR"/>
        </a:p>
      </dgm:t>
    </dgm:pt>
    <dgm:pt modelId="{35B0CC13-599E-40C6-B601-AA8005499F9C}" type="sibTrans" cxnId="{F04DC985-AC63-4F1B-AD45-0F4A0F16CB48}">
      <dgm:prSet/>
      <dgm:spPr/>
      <dgm:t>
        <a:bodyPr/>
        <a:lstStyle/>
        <a:p>
          <a:endParaRPr lang="fr-FR"/>
        </a:p>
      </dgm:t>
    </dgm:pt>
    <dgm:pt modelId="{6A852945-659A-4AEB-9C08-961602DF7F31}">
      <dgm:prSet/>
      <dgm:spPr/>
      <dgm:t>
        <a:bodyPr/>
        <a:lstStyle/>
        <a:p>
          <a:endParaRPr lang="en-US" dirty="0"/>
        </a:p>
      </dgm:t>
    </dgm:pt>
    <dgm:pt modelId="{F94EE62E-E21F-41F2-AA59-F049B273CD33}" type="parTrans" cxnId="{A0D7E4AA-F255-4564-9FAE-5D58F1B493FB}">
      <dgm:prSet/>
      <dgm:spPr/>
      <dgm:t>
        <a:bodyPr/>
        <a:lstStyle/>
        <a:p>
          <a:endParaRPr lang="fr-FR"/>
        </a:p>
      </dgm:t>
    </dgm:pt>
    <dgm:pt modelId="{311E8EB3-C785-4E0C-9CF0-DCB25F6033C9}" type="sibTrans" cxnId="{A0D7E4AA-F255-4564-9FAE-5D58F1B493FB}">
      <dgm:prSet/>
      <dgm:spPr/>
      <dgm:t>
        <a:bodyPr/>
        <a:lstStyle/>
        <a:p>
          <a:endParaRPr lang="fr-FR"/>
        </a:p>
      </dgm:t>
    </dgm:pt>
    <dgm:pt modelId="{4801FD7E-5835-47EB-B4ED-0AD800CB1B46}">
      <dgm:prSet/>
      <dgm:spPr/>
      <dgm:t>
        <a:bodyPr/>
        <a:lstStyle/>
        <a:p>
          <a:endParaRPr lang="en-US" dirty="0"/>
        </a:p>
      </dgm:t>
    </dgm:pt>
    <dgm:pt modelId="{BB84AB8E-D473-407C-B3B8-2BA62CD659DB}" type="parTrans" cxnId="{AAE65767-97A1-4EAE-818D-C34F9233D7A4}">
      <dgm:prSet/>
      <dgm:spPr/>
      <dgm:t>
        <a:bodyPr/>
        <a:lstStyle/>
        <a:p>
          <a:endParaRPr lang="fr-FR"/>
        </a:p>
      </dgm:t>
    </dgm:pt>
    <dgm:pt modelId="{452FACBD-AB81-405F-ABF5-1DF526EF9DCC}" type="sibTrans" cxnId="{AAE65767-97A1-4EAE-818D-C34F9233D7A4}">
      <dgm:prSet/>
      <dgm:spPr/>
      <dgm:t>
        <a:bodyPr/>
        <a:lstStyle/>
        <a:p>
          <a:endParaRPr lang="fr-FR"/>
        </a:p>
      </dgm:t>
    </dgm:pt>
    <dgm:pt modelId="{219A441A-2BF6-494C-B1B3-B95FA683753D}" type="pres">
      <dgm:prSet presAssocID="{3A810031-B093-43EC-BDC6-9DEA2294903B}" presName="Name0" presStyleCnt="0">
        <dgm:presLayoutVars>
          <dgm:dir/>
          <dgm:animLvl val="lvl"/>
          <dgm:resizeHandles val="exact"/>
        </dgm:presLayoutVars>
      </dgm:prSet>
      <dgm:spPr/>
    </dgm:pt>
    <dgm:pt modelId="{45C8FACC-F776-4A69-8FA6-653CD1140FA3}" type="pres">
      <dgm:prSet presAssocID="{5CB06206-0301-4C52-8AF5-AEB73F381E12}" presName="composite" presStyleCnt="0"/>
      <dgm:spPr/>
    </dgm:pt>
    <dgm:pt modelId="{AF09BB82-B9C3-4BE8-963D-D91F06B5CB6B}" type="pres">
      <dgm:prSet presAssocID="{5CB06206-0301-4C52-8AF5-AEB73F381E12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3E929F20-E547-4E40-850B-300C11F7D0B3}" type="pres">
      <dgm:prSet presAssocID="{5CB06206-0301-4C52-8AF5-AEB73F381E12}" presName="desTx" presStyleLbl="revTx" presStyleIdx="0" presStyleCnt="1" custScaleX="125000" custScaleY="121212">
        <dgm:presLayoutVars>
          <dgm:bulletEnabled val="1"/>
        </dgm:presLayoutVars>
      </dgm:prSet>
      <dgm:spPr/>
    </dgm:pt>
  </dgm:ptLst>
  <dgm:cxnLst>
    <dgm:cxn modelId="{436C7904-13C9-46A2-93A4-215206C36087}" type="presOf" srcId="{5CB06206-0301-4C52-8AF5-AEB73F381E12}" destId="{AF09BB82-B9C3-4BE8-963D-D91F06B5CB6B}" srcOrd="0" destOrd="0" presId="urn:microsoft.com/office/officeart/2005/8/layout/chevron1"/>
    <dgm:cxn modelId="{2597BC04-03A2-4D8B-B800-322BB50C3704}" srcId="{5CB06206-0301-4C52-8AF5-AEB73F381E12}" destId="{4E91BBB0-ACC4-413F-9157-C3F35CD94EE9}" srcOrd="6" destOrd="0" parTransId="{99823EA5-7F0B-443D-90E3-666B7FC1282C}" sibTransId="{DABA74F8-DB24-4D0F-81FF-A7642C2FE855}"/>
    <dgm:cxn modelId="{9A896524-A725-44DC-97FF-36F210BC6091}" type="presOf" srcId="{5F6D188F-A985-456C-B7DA-23DFA54B266D}" destId="{3E929F20-E547-4E40-850B-300C11F7D0B3}" srcOrd="0" destOrd="4" presId="urn:microsoft.com/office/officeart/2005/8/layout/chevron1"/>
    <dgm:cxn modelId="{AAE65767-97A1-4EAE-818D-C34F9233D7A4}" srcId="{5CB06206-0301-4C52-8AF5-AEB73F381E12}" destId="{4801FD7E-5835-47EB-B4ED-0AD800CB1B46}" srcOrd="5" destOrd="0" parTransId="{BB84AB8E-D473-407C-B3B8-2BA62CD659DB}" sibTransId="{452FACBD-AB81-405F-ABF5-1DF526EF9DCC}"/>
    <dgm:cxn modelId="{4F28CC6F-1304-49E6-9411-DC25ABED85EB}" srcId="{5CB06206-0301-4C52-8AF5-AEB73F381E12}" destId="{BA03FF61-1237-4776-BFCC-938C8698EDF0}" srcOrd="2" destOrd="0" parTransId="{79934F61-F667-41BE-80B3-59E89A7C6FF9}" sibTransId="{82D71E37-4060-4741-84B5-AB0750AFAED7}"/>
    <dgm:cxn modelId="{9CC11F72-0634-4B5B-88C1-420A00B8F281}" srcId="{5CB06206-0301-4C52-8AF5-AEB73F381E12}" destId="{5F6D188F-A985-456C-B7DA-23DFA54B266D}" srcOrd="4" destOrd="0" parTransId="{86984725-F111-49A0-A95C-75F651E9E2AF}" sibTransId="{5FFF749A-3983-4465-8451-B59D6BAB9804}"/>
    <dgm:cxn modelId="{A3422253-30B3-4B9E-AC1D-D711CA10BDD8}" type="presOf" srcId="{B752D878-F9F8-437D-9B58-31CF302E351D}" destId="{3E929F20-E547-4E40-850B-300C11F7D0B3}" srcOrd="0" destOrd="1" presId="urn:microsoft.com/office/officeart/2005/8/layout/chevron1"/>
    <dgm:cxn modelId="{F04DC985-AC63-4F1B-AD45-0F4A0F16CB48}" srcId="{5CB06206-0301-4C52-8AF5-AEB73F381E12}" destId="{B752D878-F9F8-437D-9B58-31CF302E351D}" srcOrd="1" destOrd="0" parTransId="{F5C93977-F9DA-4A9F-93F5-D45B5961C4F3}" sibTransId="{35B0CC13-599E-40C6-B601-AA8005499F9C}"/>
    <dgm:cxn modelId="{3378DA85-7B43-42CF-9B75-4246F7079935}" type="presOf" srcId="{4801FD7E-5835-47EB-B4ED-0AD800CB1B46}" destId="{3E929F20-E547-4E40-850B-300C11F7D0B3}" srcOrd="0" destOrd="5" presId="urn:microsoft.com/office/officeart/2005/8/layout/chevron1"/>
    <dgm:cxn modelId="{124152A0-8002-432D-8AF1-1586B325C981}" srcId="{3A810031-B093-43EC-BDC6-9DEA2294903B}" destId="{5CB06206-0301-4C52-8AF5-AEB73F381E12}" srcOrd="0" destOrd="0" parTransId="{1A9DA26A-A000-49C0-B014-4A39DAA6C1EA}" sibTransId="{42B54B22-AF16-4284-8C0D-7A0628648434}"/>
    <dgm:cxn modelId="{A0D7E4AA-F255-4564-9FAE-5D58F1B493FB}" srcId="{5CB06206-0301-4C52-8AF5-AEB73F381E12}" destId="{6A852945-659A-4AEB-9C08-961602DF7F31}" srcOrd="3" destOrd="0" parTransId="{F94EE62E-E21F-41F2-AA59-F049B273CD33}" sibTransId="{311E8EB3-C785-4E0C-9CF0-DCB25F6033C9}"/>
    <dgm:cxn modelId="{5EA517AE-004C-448F-B82D-7E993CEE85A3}" type="presOf" srcId="{BA03FF61-1237-4776-BFCC-938C8698EDF0}" destId="{3E929F20-E547-4E40-850B-300C11F7D0B3}" srcOrd="0" destOrd="2" presId="urn:microsoft.com/office/officeart/2005/8/layout/chevron1"/>
    <dgm:cxn modelId="{D398B1BC-A180-41E0-83D0-DC66E0A06DF2}" type="presOf" srcId="{3A810031-B093-43EC-BDC6-9DEA2294903B}" destId="{219A441A-2BF6-494C-B1B3-B95FA683753D}" srcOrd="0" destOrd="0" presId="urn:microsoft.com/office/officeart/2005/8/layout/chevron1"/>
    <dgm:cxn modelId="{EED73ECC-CB71-443F-9349-14C6879577D8}" type="presOf" srcId="{6A852945-659A-4AEB-9C08-961602DF7F31}" destId="{3E929F20-E547-4E40-850B-300C11F7D0B3}" srcOrd="0" destOrd="3" presId="urn:microsoft.com/office/officeart/2005/8/layout/chevron1"/>
    <dgm:cxn modelId="{753FA2CC-C985-4813-A2C4-A36D7EE4486E}" type="presOf" srcId="{4E91BBB0-ACC4-413F-9157-C3F35CD94EE9}" destId="{3E929F20-E547-4E40-850B-300C11F7D0B3}" srcOrd="0" destOrd="6" presId="urn:microsoft.com/office/officeart/2005/8/layout/chevron1"/>
    <dgm:cxn modelId="{FAEF57DB-058C-455C-9C55-0CC56450C323}" type="presOf" srcId="{81532900-B356-462F-8FDB-67042F276EED}" destId="{3E929F20-E547-4E40-850B-300C11F7D0B3}" srcOrd="0" destOrd="0" presId="urn:microsoft.com/office/officeart/2005/8/layout/chevron1"/>
    <dgm:cxn modelId="{7DF41FE6-A97C-40EA-8A32-C4E193D2A2E4}" srcId="{5CB06206-0301-4C52-8AF5-AEB73F381E12}" destId="{81532900-B356-462F-8FDB-67042F276EED}" srcOrd="0" destOrd="0" parTransId="{EA1195E6-84F0-491F-BDEE-323DD5BAD8F5}" sibTransId="{422B6970-5C03-4B08-A013-69B970D1B61B}"/>
    <dgm:cxn modelId="{52AD7C7E-4414-47DC-BA74-9F973A1987BC}" type="presParOf" srcId="{219A441A-2BF6-494C-B1B3-B95FA683753D}" destId="{45C8FACC-F776-4A69-8FA6-653CD1140FA3}" srcOrd="0" destOrd="0" presId="urn:microsoft.com/office/officeart/2005/8/layout/chevron1"/>
    <dgm:cxn modelId="{37638C0D-8942-436C-9CB8-E9D56ECE153D}" type="presParOf" srcId="{45C8FACC-F776-4A69-8FA6-653CD1140FA3}" destId="{AF09BB82-B9C3-4BE8-963D-D91F06B5CB6B}" srcOrd="0" destOrd="0" presId="urn:microsoft.com/office/officeart/2005/8/layout/chevron1"/>
    <dgm:cxn modelId="{62522DA9-BEF6-479A-BB4F-EFB004910D80}" type="presParOf" srcId="{45C8FACC-F776-4A69-8FA6-653CD1140FA3}" destId="{3E929F20-E547-4E40-850B-300C11F7D0B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10031-B093-43EC-BDC6-9DEA2294903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B06206-0301-4C52-8AF5-AEB73F381E12}">
      <dgm:prSet custT="1"/>
      <dgm:spPr/>
      <dgm:t>
        <a:bodyPr/>
        <a:lstStyle/>
        <a:p>
          <a:r>
            <a:rPr lang="fr-FR" sz="2800" dirty="0"/>
            <a:t>Plan de communication</a:t>
          </a:r>
          <a:endParaRPr lang="en-US" sz="2800" dirty="0"/>
        </a:p>
      </dgm:t>
    </dgm:pt>
    <dgm:pt modelId="{1A9DA26A-A000-49C0-B014-4A39DAA6C1EA}" type="parTrans" cxnId="{124152A0-8002-432D-8AF1-1586B325C981}">
      <dgm:prSet/>
      <dgm:spPr/>
      <dgm:t>
        <a:bodyPr/>
        <a:lstStyle/>
        <a:p>
          <a:endParaRPr lang="en-US"/>
        </a:p>
      </dgm:t>
    </dgm:pt>
    <dgm:pt modelId="{42B54B22-AF16-4284-8C0D-7A0628648434}" type="sibTrans" cxnId="{124152A0-8002-432D-8AF1-1586B325C981}">
      <dgm:prSet/>
      <dgm:spPr/>
      <dgm:t>
        <a:bodyPr/>
        <a:lstStyle/>
        <a:p>
          <a:endParaRPr lang="en-US"/>
        </a:p>
      </dgm:t>
    </dgm:pt>
    <dgm:pt modelId="{81532900-B356-462F-8FDB-67042F276EED}">
      <dgm:prSet/>
      <dgm:spPr/>
      <dgm:t>
        <a:bodyPr/>
        <a:lstStyle/>
        <a:p>
          <a:r>
            <a:rPr lang="fr-FR" dirty="0"/>
            <a:t>Mise en place de communication : Pub – flyer – Oriflamme</a:t>
          </a:r>
          <a:endParaRPr lang="en-US" dirty="0"/>
        </a:p>
      </dgm:t>
    </dgm:pt>
    <dgm:pt modelId="{EA1195E6-84F0-491F-BDEE-323DD5BAD8F5}" type="parTrans" cxnId="{7DF41FE6-A97C-40EA-8A32-C4E193D2A2E4}">
      <dgm:prSet/>
      <dgm:spPr/>
      <dgm:t>
        <a:bodyPr/>
        <a:lstStyle/>
        <a:p>
          <a:endParaRPr lang="fr-FR"/>
        </a:p>
      </dgm:t>
    </dgm:pt>
    <dgm:pt modelId="{422B6970-5C03-4B08-A013-69B970D1B61B}" type="sibTrans" cxnId="{7DF41FE6-A97C-40EA-8A32-C4E193D2A2E4}">
      <dgm:prSet/>
      <dgm:spPr/>
      <dgm:t>
        <a:bodyPr/>
        <a:lstStyle/>
        <a:p>
          <a:endParaRPr lang="fr-FR"/>
        </a:p>
      </dgm:t>
    </dgm:pt>
    <dgm:pt modelId="{22A7A6A9-1DE6-406D-85E9-43F33A930F03}">
      <dgm:prSet/>
      <dgm:spPr/>
      <dgm:t>
        <a:bodyPr/>
        <a:lstStyle/>
        <a:p>
          <a:r>
            <a:rPr lang="en-US" dirty="0"/>
            <a:t>Proposition </a:t>
          </a:r>
          <a:r>
            <a:rPr lang="en-US" dirty="0" err="1"/>
            <a:t>d’une</a:t>
          </a:r>
          <a:r>
            <a:rPr lang="en-US" dirty="0"/>
            <a:t> </a:t>
          </a:r>
          <a:r>
            <a:rPr lang="en-US" dirty="0" err="1"/>
            <a:t>journée</a:t>
          </a:r>
          <a:r>
            <a:rPr lang="en-US" dirty="0"/>
            <a:t> </a:t>
          </a:r>
          <a:r>
            <a:rPr lang="en-US" dirty="0" err="1"/>
            <a:t>porte</a:t>
          </a:r>
          <a:r>
            <a:rPr lang="en-US" dirty="0"/>
            <a:t> ouverte</a:t>
          </a:r>
        </a:p>
      </dgm:t>
    </dgm:pt>
    <dgm:pt modelId="{D9141CFD-D5F3-4969-94B1-F9FA9494F05F}" type="parTrans" cxnId="{689FACCA-BC04-4D23-91A1-B8BC6916D2B4}">
      <dgm:prSet/>
      <dgm:spPr/>
      <dgm:t>
        <a:bodyPr/>
        <a:lstStyle/>
        <a:p>
          <a:endParaRPr lang="fr-FR"/>
        </a:p>
      </dgm:t>
    </dgm:pt>
    <dgm:pt modelId="{0F4F00D0-CF02-4761-9F2F-4AEB8D2E9D8F}" type="sibTrans" cxnId="{689FACCA-BC04-4D23-91A1-B8BC6916D2B4}">
      <dgm:prSet/>
      <dgm:spPr/>
      <dgm:t>
        <a:bodyPr/>
        <a:lstStyle/>
        <a:p>
          <a:endParaRPr lang="fr-FR"/>
        </a:p>
      </dgm:t>
    </dgm:pt>
    <dgm:pt modelId="{4AA2FFAC-0304-47D5-B145-46F04EBC99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Appel à idée pour animation </a:t>
          </a:r>
          <a:r>
            <a:rPr lang="en-US" dirty="0" err="1"/>
            <a:t>été</a:t>
          </a:r>
          <a:r>
            <a:rPr lang="en-US" dirty="0"/>
            <a:t> :</a:t>
          </a:r>
        </a:p>
      </dgm:t>
    </dgm:pt>
    <dgm:pt modelId="{B980C6A2-8B55-4458-98E2-A38E20D957A5}" type="parTrans" cxnId="{D26E6AF0-D558-455F-B14C-A68E1D1A2D41}">
      <dgm:prSet/>
      <dgm:spPr/>
      <dgm:t>
        <a:bodyPr/>
        <a:lstStyle/>
        <a:p>
          <a:endParaRPr lang="fr-FR"/>
        </a:p>
      </dgm:t>
    </dgm:pt>
    <dgm:pt modelId="{D55804E0-C9EA-4668-A258-45BC4691DF04}" type="sibTrans" cxnId="{D26E6AF0-D558-455F-B14C-A68E1D1A2D41}">
      <dgm:prSet/>
      <dgm:spPr/>
      <dgm:t>
        <a:bodyPr/>
        <a:lstStyle/>
        <a:p>
          <a:endParaRPr lang="fr-FR"/>
        </a:p>
      </dgm:t>
    </dgm:pt>
    <dgm:pt modelId="{C5BCB738-4EE9-4C7E-8A01-CB9DEC2B59C7}">
      <dgm:prSet/>
      <dgm:spPr/>
      <dgm:t>
        <a:bodyPr/>
        <a:lstStyle/>
        <a:p>
          <a:endParaRPr lang="en-US" dirty="0"/>
        </a:p>
      </dgm:t>
    </dgm:pt>
    <dgm:pt modelId="{1146428D-B34A-4434-8268-81AB0D20A9F6}" type="parTrans" cxnId="{953BE25A-27EE-4B05-81D1-ED1E78D60FC0}">
      <dgm:prSet/>
      <dgm:spPr/>
      <dgm:t>
        <a:bodyPr/>
        <a:lstStyle/>
        <a:p>
          <a:endParaRPr lang="fr-FR"/>
        </a:p>
      </dgm:t>
    </dgm:pt>
    <dgm:pt modelId="{FB72B2A1-C17F-4B81-A444-B380147CD43C}" type="sibTrans" cxnId="{953BE25A-27EE-4B05-81D1-ED1E78D60FC0}">
      <dgm:prSet/>
      <dgm:spPr/>
      <dgm:t>
        <a:bodyPr/>
        <a:lstStyle/>
        <a:p>
          <a:endParaRPr lang="fr-FR"/>
        </a:p>
      </dgm:t>
    </dgm:pt>
    <dgm:pt modelId="{F8FEACEF-C509-417A-8ABC-F3AE96214561}">
      <dgm:prSet/>
      <dgm:spPr/>
      <dgm:t>
        <a:bodyPr/>
        <a:lstStyle/>
        <a:p>
          <a:endParaRPr lang="en-US" dirty="0"/>
        </a:p>
      </dgm:t>
    </dgm:pt>
    <dgm:pt modelId="{5722574A-A886-47AD-87DE-B1E591406D65}" type="parTrans" cxnId="{A36EF7F8-FA1C-4167-8E8C-59BF5649F82F}">
      <dgm:prSet/>
      <dgm:spPr/>
      <dgm:t>
        <a:bodyPr/>
        <a:lstStyle/>
        <a:p>
          <a:endParaRPr lang="fr-FR"/>
        </a:p>
      </dgm:t>
    </dgm:pt>
    <dgm:pt modelId="{AB3AA13F-2605-4890-A96B-8B1E9AC76FBB}" type="sibTrans" cxnId="{A36EF7F8-FA1C-4167-8E8C-59BF5649F82F}">
      <dgm:prSet/>
      <dgm:spPr/>
      <dgm:t>
        <a:bodyPr/>
        <a:lstStyle/>
        <a:p>
          <a:endParaRPr lang="fr-FR"/>
        </a:p>
      </dgm:t>
    </dgm:pt>
    <dgm:pt modelId="{59EF0344-F685-46CF-9E52-2BA4C00B0F3D}">
      <dgm:prSet/>
      <dgm:spPr/>
      <dgm:t>
        <a:bodyPr/>
        <a:lstStyle/>
        <a:p>
          <a:pPr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dirty="0"/>
            <a:t> 	                            - Soirées à theme (aqua-</a:t>
          </a:r>
          <a:r>
            <a:rPr lang="en-US" dirty="0" err="1"/>
            <a:t>ciné</a:t>
          </a:r>
          <a:r>
            <a:rPr lang="en-US" dirty="0"/>
            <a:t>, </a:t>
          </a:r>
          <a:r>
            <a:rPr lang="en-US" dirty="0" err="1"/>
            <a:t>anniversaire</a:t>
          </a:r>
          <a:r>
            <a:rPr lang="en-US" dirty="0"/>
            <a:t> des </a:t>
          </a:r>
          <a:r>
            <a:rPr lang="en-US" dirty="0" err="1"/>
            <a:t>bambins</a:t>
          </a:r>
          <a:r>
            <a:rPr lang="en-US" dirty="0"/>
            <a:t>, Halloween, ….)</a:t>
          </a:r>
        </a:p>
      </dgm:t>
    </dgm:pt>
    <dgm:pt modelId="{1F430B32-533F-4008-9CDE-8155FE38DCAD}" type="parTrans" cxnId="{EB174198-5C94-4E1B-92D8-1B23342B52BA}">
      <dgm:prSet/>
      <dgm:spPr/>
      <dgm:t>
        <a:bodyPr/>
        <a:lstStyle/>
        <a:p>
          <a:endParaRPr lang="fr-FR"/>
        </a:p>
      </dgm:t>
    </dgm:pt>
    <dgm:pt modelId="{7078D2CE-97F9-4CC6-942E-15A6B97D1F33}" type="sibTrans" cxnId="{EB174198-5C94-4E1B-92D8-1B23342B52BA}">
      <dgm:prSet/>
      <dgm:spPr/>
      <dgm:t>
        <a:bodyPr/>
        <a:lstStyle/>
        <a:p>
          <a:endParaRPr lang="fr-FR"/>
        </a:p>
      </dgm:t>
    </dgm:pt>
    <dgm:pt modelId="{7B7D15C9-4705-4AD2-9524-D50E27DEFEF2}">
      <dgm:prSet/>
      <dgm:spPr/>
      <dgm:t>
        <a:bodyPr/>
        <a:lstStyle/>
        <a:p>
          <a:pPr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dirty="0"/>
            <a:t>	                            - Location </a:t>
          </a:r>
          <a:r>
            <a:rPr lang="en-US" dirty="0" err="1"/>
            <a:t>aquabike</a:t>
          </a:r>
          <a:r>
            <a:rPr lang="en-US" dirty="0"/>
            <a:t>? </a:t>
          </a:r>
        </a:p>
      </dgm:t>
    </dgm:pt>
    <dgm:pt modelId="{A3BB32B8-D5F8-49C9-9720-69176F4241EC}" type="parTrans" cxnId="{86FFC932-563D-45BF-B0F0-1AB4FD2E3549}">
      <dgm:prSet/>
      <dgm:spPr/>
      <dgm:t>
        <a:bodyPr/>
        <a:lstStyle/>
        <a:p>
          <a:endParaRPr lang="fr-FR"/>
        </a:p>
      </dgm:t>
    </dgm:pt>
    <dgm:pt modelId="{B3A0C481-1988-4855-BEDE-4A6179766E72}" type="sibTrans" cxnId="{86FFC932-563D-45BF-B0F0-1AB4FD2E3549}">
      <dgm:prSet/>
      <dgm:spPr/>
      <dgm:t>
        <a:bodyPr/>
        <a:lstStyle/>
        <a:p>
          <a:endParaRPr lang="fr-FR"/>
        </a:p>
      </dgm:t>
    </dgm:pt>
    <dgm:pt modelId="{ACFFA0C1-A064-4990-A33A-E2E8D8F3C573}">
      <dgm:prSet/>
      <dgm:spPr/>
      <dgm:t>
        <a:bodyPr/>
        <a:lstStyle/>
        <a:p>
          <a:pPr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dirty="0"/>
            <a:t>	                         - </a:t>
          </a:r>
          <a:r>
            <a:rPr lang="en-US" dirty="0" err="1"/>
            <a:t>Bébé</a:t>
          </a:r>
          <a:r>
            <a:rPr lang="en-US" dirty="0"/>
            <a:t> </a:t>
          </a:r>
          <a:r>
            <a:rPr lang="en-US" dirty="0" err="1"/>
            <a:t>nageur</a:t>
          </a:r>
          <a:endParaRPr lang="en-US" dirty="0"/>
        </a:p>
      </dgm:t>
    </dgm:pt>
    <dgm:pt modelId="{C8CD5B29-B6B5-4A67-A99F-567C287445B0}" type="parTrans" cxnId="{9D1E4A2C-9D35-4FEF-BAC0-B71AF25A240B}">
      <dgm:prSet/>
      <dgm:spPr/>
      <dgm:t>
        <a:bodyPr/>
        <a:lstStyle/>
        <a:p>
          <a:endParaRPr lang="fr-FR"/>
        </a:p>
      </dgm:t>
    </dgm:pt>
    <dgm:pt modelId="{ABEDE834-3831-48D3-A036-A0D239CACE16}" type="sibTrans" cxnId="{9D1E4A2C-9D35-4FEF-BAC0-B71AF25A240B}">
      <dgm:prSet/>
      <dgm:spPr/>
      <dgm:t>
        <a:bodyPr/>
        <a:lstStyle/>
        <a:p>
          <a:endParaRPr lang="fr-FR"/>
        </a:p>
      </dgm:t>
    </dgm:pt>
    <dgm:pt modelId="{823B5A54-8950-403E-8C8D-482BA99A62C3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			- Structure pour </a:t>
          </a:r>
          <a:r>
            <a:rPr lang="en-US" dirty="0" err="1"/>
            <a:t>pateaugeoire</a:t>
          </a:r>
          <a:endParaRPr lang="en-US" dirty="0"/>
        </a:p>
      </dgm:t>
    </dgm:pt>
    <dgm:pt modelId="{D36CAEE4-CAB2-407B-98E7-8C3407D77536}" type="parTrans" cxnId="{0B9086D3-63B4-4EB2-B987-C63D8FDA902D}">
      <dgm:prSet/>
      <dgm:spPr/>
      <dgm:t>
        <a:bodyPr/>
        <a:lstStyle/>
        <a:p>
          <a:endParaRPr lang="fr-FR"/>
        </a:p>
      </dgm:t>
    </dgm:pt>
    <dgm:pt modelId="{BB1DEC1A-06C4-4BE4-B0EF-3AC420AF99FD}" type="sibTrans" cxnId="{0B9086D3-63B4-4EB2-B987-C63D8FDA902D}">
      <dgm:prSet/>
      <dgm:spPr/>
      <dgm:t>
        <a:bodyPr/>
        <a:lstStyle/>
        <a:p>
          <a:endParaRPr lang="fr-FR"/>
        </a:p>
      </dgm:t>
    </dgm:pt>
    <dgm:pt modelId="{CADDE358-21E8-47DF-BAE3-89CFAE94F97C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			- Structure </a:t>
          </a:r>
          <a:r>
            <a:rPr lang="en-US" dirty="0" err="1"/>
            <a:t>gonflable</a:t>
          </a:r>
          <a:r>
            <a:rPr lang="en-US" dirty="0"/>
            <a:t> sur </a:t>
          </a:r>
          <a:r>
            <a:rPr lang="en-US" dirty="0" err="1"/>
            <a:t>l’eau</a:t>
          </a:r>
          <a:endParaRPr lang="en-US" dirty="0"/>
        </a:p>
      </dgm:t>
    </dgm:pt>
    <dgm:pt modelId="{89C7922F-50B8-46F9-91F4-F2316B1C4AA5}" type="parTrans" cxnId="{C268B3A9-B29C-4E58-A3B8-DE4C8528DC22}">
      <dgm:prSet/>
      <dgm:spPr/>
      <dgm:t>
        <a:bodyPr/>
        <a:lstStyle/>
        <a:p>
          <a:endParaRPr lang="fr-FR"/>
        </a:p>
      </dgm:t>
    </dgm:pt>
    <dgm:pt modelId="{EAA3060D-A5C5-4B42-BBB3-4AD37ADBB789}" type="sibTrans" cxnId="{C268B3A9-B29C-4E58-A3B8-DE4C8528DC22}">
      <dgm:prSet/>
      <dgm:spPr/>
      <dgm:t>
        <a:bodyPr/>
        <a:lstStyle/>
        <a:p>
          <a:endParaRPr lang="fr-FR"/>
        </a:p>
      </dgm:t>
    </dgm:pt>
    <dgm:pt modelId="{0CB8B8D3-0F69-473F-8822-99C3DC8ACE66}">
      <dgm:prSet/>
      <dgm:spPr/>
      <dgm:t>
        <a:bodyPr/>
        <a:lstStyle/>
        <a:p>
          <a:pPr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dirty="0"/>
            <a:t>                            -Nouvelles activities (aqua bien </a:t>
          </a:r>
          <a:r>
            <a:rPr lang="en-US" dirty="0" err="1"/>
            <a:t>être</a:t>
          </a:r>
          <a:r>
            <a:rPr lang="en-US" dirty="0"/>
            <a:t>, aqua running, ….) </a:t>
          </a:r>
        </a:p>
      </dgm:t>
    </dgm:pt>
    <dgm:pt modelId="{EA580DE8-6808-4AF5-B820-1A232DC8BB13}" type="parTrans" cxnId="{9C7EE651-6418-435A-816A-6AC96AF4BCF3}">
      <dgm:prSet/>
      <dgm:spPr/>
      <dgm:t>
        <a:bodyPr/>
        <a:lstStyle/>
        <a:p>
          <a:endParaRPr lang="fr-FR"/>
        </a:p>
      </dgm:t>
    </dgm:pt>
    <dgm:pt modelId="{F5FCBD57-2CAD-4760-96EB-7DFFF4A91401}" type="sibTrans" cxnId="{9C7EE651-6418-435A-816A-6AC96AF4BCF3}">
      <dgm:prSet/>
      <dgm:spPr/>
      <dgm:t>
        <a:bodyPr/>
        <a:lstStyle/>
        <a:p>
          <a:endParaRPr lang="fr-FR"/>
        </a:p>
      </dgm:t>
    </dgm:pt>
    <dgm:pt modelId="{2473B9C3-105B-4ADC-90A0-6E3D6150227E}">
      <dgm:prSet/>
      <dgm:spPr/>
      <dgm:t>
        <a:bodyPr/>
        <a:lstStyle/>
        <a:p>
          <a:r>
            <a:rPr lang="en-US" dirty="0"/>
            <a:t>Recherche de nouveaux </a:t>
          </a:r>
          <a:r>
            <a:rPr lang="en-US" dirty="0" err="1"/>
            <a:t>partenaires</a:t>
          </a:r>
          <a:r>
            <a:rPr lang="en-US" dirty="0"/>
            <a:t> </a:t>
          </a:r>
          <a:r>
            <a:rPr lang="en-US" dirty="0" err="1"/>
            <a:t>autour</a:t>
          </a:r>
          <a:r>
            <a:rPr lang="en-US" dirty="0"/>
            <a:t> du sport santé – de la natation club - … </a:t>
          </a:r>
          <a:r>
            <a:rPr lang="en-US" dirty="0" err="1"/>
            <a:t>Développement</a:t>
          </a:r>
          <a:r>
            <a:rPr lang="en-US" dirty="0"/>
            <a:t> des </a:t>
          </a:r>
          <a:r>
            <a:rPr lang="en-US" dirty="0" err="1"/>
            <a:t>partenariats</a:t>
          </a:r>
          <a:r>
            <a:rPr lang="en-US" dirty="0"/>
            <a:t> tout au long de </a:t>
          </a:r>
          <a:r>
            <a:rPr lang="en-US" dirty="0" err="1"/>
            <a:t>l’année</a:t>
          </a:r>
          <a:r>
            <a:rPr lang="en-US" dirty="0"/>
            <a:t>, avec </a:t>
          </a:r>
          <a:r>
            <a:rPr lang="en-US" dirty="0" err="1"/>
            <a:t>possibilité</a:t>
          </a:r>
          <a:r>
            <a:rPr lang="en-US" dirty="0"/>
            <a:t> de privatization de </a:t>
          </a:r>
          <a:r>
            <a:rPr lang="en-US" dirty="0" err="1"/>
            <a:t>l’équipement</a:t>
          </a:r>
          <a:r>
            <a:rPr lang="en-US" dirty="0"/>
            <a:t>.</a:t>
          </a:r>
        </a:p>
      </dgm:t>
    </dgm:pt>
    <dgm:pt modelId="{A45B56BE-FF4F-493B-9664-64ACF25EF9AB}" type="parTrans" cxnId="{1D92649E-7FFC-4859-85B1-1388803022E4}">
      <dgm:prSet/>
      <dgm:spPr/>
      <dgm:t>
        <a:bodyPr/>
        <a:lstStyle/>
        <a:p>
          <a:endParaRPr lang="fr-FR"/>
        </a:p>
      </dgm:t>
    </dgm:pt>
    <dgm:pt modelId="{3216B315-DC6C-483D-B8EE-2B12488FB424}" type="sibTrans" cxnId="{1D92649E-7FFC-4859-85B1-1388803022E4}">
      <dgm:prSet/>
      <dgm:spPr/>
      <dgm:t>
        <a:bodyPr/>
        <a:lstStyle/>
        <a:p>
          <a:endParaRPr lang="fr-FR"/>
        </a:p>
      </dgm:t>
    </dgm:pt>
    <dgm:pt modelId="{08E309C9-BF46-4298-B245-45D88EA740C3}">
      <dgm:prSet/>
      <dgm:spPr/>
      <dgm:t>
        <a:bodyPr/>
        <a:lstStyle/>
        <a:p>
          <a:endParaRPr lang="en-US" dirty="0"/>
        </a:p>
      </dgm:t>
    </dgm:pt>
    <dgm:pt modelId="{3AE9E484-9704-4EDA-8A52-0A2075016C24}" type="parTrans" cxnId="{A65A8E60-1F58-499C-8175-A5CA071F61E1}">
      <dgm:prSet/>
      <dgm:spPr/>
      <dgm:t>
        <a:bodyPr/>
        <a:lstStyle/>
        <a:p>
          <a:endParaRPr lang="fr-FR"/>
        </a:p>
      </dgm:t>
    </dgm:pt>
    <dgm:pt modelId="{9F697BFB-0DB3-4D8A-94ED-206FB0790E57}" type="sibTrans" cxnId="{A65A8E60-1F58-499C-8175-A5CA071F61E1}">
      <dgm:prSet/>
      <dgm:spPr/>
      <dgm:t>
        <a:bodyPr/>
        <a:lstStyle/>
        <a:p>
          <a:endParaRPr lang="fr-FR"/>
        </a:p>
      </dgm:t>
    </dgm:pt>
    <dgm:pt modelId="{219A441A-2BF6-494C-B1B3-B95FA683753D}" type="pres">
      <dgm:prSet presAssocID="{3A810031-B093-43EC-BDC6-9DEA2294903B}" presName="Name0" presStyleCnt="0">
        <dgm:presLayoutVars>
          <dgm:dir/>
          <dgm:animLvl val="lvl"/>
          <dgm:resizeHandles val="exact"/>
        </dgm:presLayoutVars>
      </dgm:prSet>
      <dgm:spPr/>
    </dgm:pt>
    <dgm:pt modelId="{45C8FACC-F776-4A69-8FA6-653CD1140FA3}" type="pres">
      <dgm:prSet presAssocID="{5CB06206-0301-4C52-8AF5-AEB73F381E12}" presName="composite" presStyleCnt="0"/>
      <dgm:spPr/>
    </dgm:pt>
    <dgm:pt modelId="{AF09BB82-B9C3-4BE8-963D-D91F06B5CB6B}" type="pres">
      <dgm:prSet presAssocID="{5CB06206-0301-4C52-8AF5-AEB73F381E12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3E929F20-E547-4E40-850B-300C11F7D0B3}" type="pres">
      <dgm:prSet presAssocID="{5CB06206-0301-4C52-8AF5-AEB73F381E12}" presName="desTx" presStyleLbl="revTx" presStyleIdx="0" presStyleCnt="1" custScaleX="143820" custScaleY="80704">
        <dgm:presLayoutVars>
          <dgm:bulletEnabled val="1"/>
        </dgm:presLayoutVars>
      </dgm:prSet>
      <dgm:spPr/>
    </dgm:pt>
  </dgm:ptLst>
  <dgm:cxnLst>
    <dgm:cxn modelId="{436C7904-13C9-46A2-93A4-215206C36087}" type="presOf" srcId="{5CB06206-0301-4C52-8AF5-AEB73F381E12}" destId="{AF09BB82-B9C3-4BE8-963D-D91F06B5CB6B}" srcOrd="0" destOrd="0" presId="urn:microsoft.com/office/officeart/2005/8/layout/chevron1"/>
    <dgm:cxn modelId="{9D1E4A2C-9D35-4FEF-BAC0-B71AF25A240B}" srcId="{7B7D15C9-4705-4AD2-9524-D50E27DEFEF2}" destId="{ACFFA0C1-A064-4990-A33A-E2E8D8F3C573}" srcOrd="0" destOrd="0" parTransId="{C8CD5B29-B6B5-4A67-A99F-567C287445B0}" sibTransId="{ABEDE834-3831-48D3-A036-A0D239CACE16}"/>
    <dgm:cxn modelId="{86FFC932-563D-45BF-B0F0-1AB4FD2E3549}" srcId="{5CB06206-0301-4C52-8AF5-AEB73F381E12}" destId="{7B7D15C9-4705-4AD2-9524-D50E27DEFEF2}" srcOrd="8" destOrd="0" parTransId="{A3BB32B8-D5F8-49C9-9720-69176F4241EC}" sibTransId="{B3A0C481-1988-4855-BEDE-4A6179766E72}"/>
    <dgm:cxn modelId="{095DB937-B2DB-45A2-99A2-D21D1E5337B1}" type="presOf" srcId="{C5BCB738-4EE9-4C7E-8A01-CB9DEC2B59C7}" destId="{3E929F20-E547-4E40-850B-300C11F7D0B3}" srcOrd="0" destOrd="1" presId="urn:microsoft.com/office/officeart/2005/8/layout/chevron1"/>
    <dgm:cxn modelId="{F43C9F38-D69C-464F-B310-EBE4D6B4A014}" type="presOf" srcId="{2473B9C3-105B-4ADC-90A0-6E3D6150227E}" destId="{3E929F20-E547-4E40-850B-300C11F7D0B3}" srcOrd="0" destOrd="4" presId="urn:microsoft.com/office/officeart/2005/8/layout/chevron1"/>
    <dgm:cxn modelId="{A65A8E60-1F58-499C-8175-A5CA071F61E1}" srcId="{5CB06206-0301-4C52-8AF5-AEB73F381E12}" destId="{08E309C9-BF46-4298-B245-45D88EA740C3}" srcOrd="3" destOrd="0" parTransId="{3AE9E484-9704-4EDA-8A52-0A2075016C24}" sibTransId="{9F697BFB-0DB3-4D8A-94ED-206FB0790E57}"/>
    <dgm:cxn modelId="{4808FC6D-5647-4DD2-91E3-C1A73DDE6BDB}" type="presOf" srcId="{22A7A6A9-1DE6-406D-85E9-43F33A930F03}" destId="{3E929F20-E547-4E40-850B-300C11F7D0B3}" srcOrd="0" destOrd="2" presId="urn:microsoft.com/office/officeart/2005/8/layout/chevron1"/>
    <dgm:cxn modelId="{9C7EE651-6418-435A-816A-6AC96AF4BCF3}" srcId="{59EF0344-F685-46CF-9E52-2BA4C00B0F3D}" destId="{0CB8B8D3-0F69-473F-8822-99C3DC8ACE66}" srcOrd="0" destOrd="0" parTransId="{EA580DE8-6808-4AF5-B820-1A232DC8BB13}" sibTransId="{F5FCBD57-2CAD-4760-96EB-7DFFF4A91401}"/>
    <dgm:cxn modelId="{D3A54C76-017F-4869-A2EE-7EA0D8635A6D}" type="presOf" srcId="{7B7D15C9-4705-4AD2-9524-D50E27DEFEF2}" destId="{3E929F20-E547-4E40-850B-300C11F7D0B3}" srcOrd="0" destOrd="11" presId="urn:microsoft.com/office/officeart/2005/8/layout/chevron1"/>
    <dgm:cxn modelId="{953BE25A-27EE-4B05-81D1-ED1E78D60FC0}" srcId="{5CB06206-0301-4C52-8AF5-AEB73F381E12}" destId="{C5BCB738-4EE9-4C7E-8A01-CB9DEC2B59C7}" srcOrd="1" destOrd="0" parTransId="{1146428D-B34A-4434-8268-81AB0D20A9F6}" sibTransId="{FB72B2A1-C17F-4B81-A444-B380147CD43C}"/>
    <dgm:cxn modelId="{EB174198-5C94-4E1B-92D8-1B23342B52BA}" srcId="{5CB06206-0301-4C52-8AF5-AEB73F381E12}" destId="{59EF0344-F685-46CF-9E52-2BA4C00B0F3D}" srcOrd="7" destOrd="0" parTransId="{1F430B32-533F-4008-9CDE-8155FE38DCAD}" sibTransId="{7078D2CE-97F9-4CC6-942E-15A6B97D1F33}"/>
    <dgm:cxn modelId="{1D92649E-7FFC-4859-85B1-1388803022E4}" srcId="{5CB06206-0301-4C52-8AF5-AEB73F381E12}" destId="{2473B9C3-105B-4ADC-90A0-6E3D6150227E}" srcOrd="4" destOrd="0" parTransId="{A45B56BE-FF4F-493B-9664-64ACF25EF9AB}" sibTransId="{3216B315-DC6C-483D-B8EE-2B12488FB424}"/>
    <dgm:cxn modelId="{FC060CA0-8300-48F6-AD18-4C8E460D8EA1}" type="presOf" srcId="{CADDE358-21E8-47DF-BAE3-89CFAE94F97C}" destId="{3E929F20-E547-4E40-850B-300C11F7D0B3}" srcOrd="0" destOrd="7" presId="urn:microsoft.com/office/officeart/2005/8/layout/chevron1"/>
    <dgm:cxn modelId="{124152A0-8002-432D-8AF1-1586B325C981}" srcId="{3A810031-B093-43EC-BDC6-9DEA2294903B}" destId="{5CB06206-0301-4C52-8AF5-AEB73F381E12}" srcOrd="0" destOrd="0" parTransId="{1A9DA26A-A000-49C0-B014-4A39DAA6C1EA}" sibTransId="{42B54B22-AF16-4284-8C0D-7A0628648434}"/>
    <dgm:cxn modelId="{3CA820A4-C8B6-410C-A2E1-AEAB7489FEA3}" type="presOf" srcId="{4AA2FFAC-0304-47D5-B145-46F04EBC99CE}" destId="{3E929F20-E547-4E40-850B-300C11F7D0B3}" srcOrd="0" destOrd="6" presId="urn:microsoft.com/office/officeart/2005/8/layout/chevron1"/>
    <dgm:cxn modelId="{E1B12EA9-1CB9-4658-AB3A-84064D61FD29}" type="presOf" srcId="{59EF0344-F685-46CF-9E52-2BA4C00B0F3D}" destId="{3E929F20-E547-4E40-850B-300C11F7D0B3}" srcOrd="0" destOrd="9" presId="urn:microsoft.com/office/officeart/2005/8/layout/chevron1"/>
    <dgm:cxn modelId="{C268B3A9-B29C-4E58-A3B8-DE4C8528DC22}" srcId="{4AA2FFAC-0304-47D5-B145-46F04EBC99CE}" destId="{CADDE358-21E8-47DF-BAE3-89CFAE94F97C}" srcOrd="0" destOrd="0" parTransId="{89C7922F-50B8-46F9-91F4-F2316B1C4AA5}" sibTransId="{EAA3060D-A5C5-4B42-BBB3-4AD37ADBB789}"/>
    <dgm:cxn modelId="{78385AAB-EEC9-4C84-AF88-20C0667CFC4D}" type="presOf" srcId="{0CB8B8D3-0F69-473F-8822-99C3DC8ACE66}" destId="{3E929F20-E547-4E40-850B-300C11F7D0B3}" srcOrd="0" destOrd="10" presId="urn:microsoft.com/office/officeart/2005/8/layout/chevron1"/>
    <dgm:cxn modelId="{D398B1BC-A180-41E0-83D0-DC66E0A06DF2}" type="presOf" srcId="{3A810031-B093-43EC-BDC6-9DEA2294903B}" destId="{219A441A-2BF6-494C-B1B3-B95FA683753D}" srcOrd="0" destOrd="0" presId="urn:microsoft.com/office/officeart/2005/8/layout/chevron1"/>
    <dgm:cxn modelId="{A14B75C1-0DC2-4EF6-9197-D4EF0632DDA3}" type="presOf" srcId="{F8FEACEF-C509-417A-8ABC-F3AE96214561}" destId="{3E929F20-E547-4E40-850B-300C11F7D0B3}" srcOrd="0" destOrd="5" presId="urn:microsoft.com/office/officeart/2005/8/layout/chevron1"/>
    <dgm:cxn modelId="{C0FD70C6-B06E-4015-8E74-DCD36666A7E8}" type="presOf" srcId="{ACFFA0C1-A064-4990-A33A-E2E8D8F3C573}" destId="{3E929F20-E547-4E40-850B-300C11F7D0B3}" srcOrd="0" destOrd="12" presId="urn:microsoft.com/office/officeart/2005/8/layout/chevron1"/>
    <dgm:cxn modelId="{689FACCA-BC04-4D23-91A1-B8BC6916D2B4}" srcId="{5CB06206-0301-4C52-8AF5-AEB73F381E12}" destId="{22A7A6A9-1DE6-406D-85E9-43F33A930F03}" srcOrd="2" destOrd="0" parTransId="{D9141CFD-D5F3-4969-94B1-F9FA9494F05F}" sibTransId="{0F4F00D0-CF02-4761-9F2F-4AEB8D2E9D8F}"/>
    <dgm:cxn modelId="{E0773CCC-DB28-4ECA-A6AC-492937981EB4}" type="presOf" srcId="{823B5A54-8950-403E-8C8D-482BA99A62C3}" destId="{3E929F20-E547-4E40-850B-300C11F7D0B3}" srcOrd="0" destOrd="8" presId="urn:microsoft.com/office/officeart/2005/8/layout/chevron1"/>
    <dgm:cxn modelId="{0B9086D3-63B4-4EB2-B987-C63D8FDA902D}" srcId="{CADDE358-21E8-47DF-BAE3-89CFAE94F97C}" destId="{823B5A54-8950-403E-8C8D-482BA99A62C3}" srcOrd="0" destOrd="0" parTransId="{D36CAEE4-CAB2-407B-98E7-8C3407D77536}" sibTransId="{BB1DEC1A-06C4-4BE4-B0EF-3AC420AF99FD}"/>
    <dgm:cxn modelId="{FAEF57DB-058C-455C-9C55-0CC56450C323}" type="presOf" srcId="{81532900-B356-462F-8FDB-67042F276EED}" destId="{3E929F20-E547-4E40-850B-300C11F7D0B3}" srcOrd="0" destOrd="0" presId="urn:microsoft.com/office/officeart/2005/8/layout/chevron1"/>
    <dgm:cxn modelId="{7DF41FE6-A97C-40EA-8A32-C4E193D2A2E4}" srcId="{5CB06206-0301-4C52-8AF5-AEB73F381E12}" destId="{81532900-B356-462F-8FDB-67042F276EED}" srcOrd="0" destOrd="0" parTransId="{EA1195E6-84F0-491F-BDEE-323DD5BAD8F5}" sibTransId="{422B6970-5C03-4B08-A013-69B970D1B61B}"/>
    <dgm:cxn modelId="{79737FEC-95B3-43DA-A3CB-A43E9D184006}" type="presOf" srcId="{08E309C9-BF46-4298-B245-45D88EA740C3}" destId="{3E929F20-E547-4E40-850B-300C11F7D0B3}" srcOrd="0" destOrd="3" presId="urn:microsoft.com/office/officeart/2005/8/layout/chevron1"/>
    <dgm:cxn modelId="{D26E6AF0-D558-455F-B14C-A68E1D1A2D41}" srcId="{5CB06206-0301-4C52-8AF5-AEB73F381E12}" destId="{4AA2FFAC-0304-47D5-B145-46F04EBC99CE}" srcOrd="6" destOrd="0" parTransId="{B980C6A2-8B55-4458-98E2-A38E20D957A5}" sibTransId="{D55804E0-C9EA-4668-A258-45BC4691DF04}"/>
    <dgm:cxn modelId="{A36EF7F8-FA1C-4167-8E8C-59BF5649F82F}" srcId="{5CB06206-0301-4C52-8AF5-AEB73F381E12}" destId="{F8FEACEF-C509-417A-8ABC-F3AE96214561}" srcOrd="5" destOrd="0" parTransId="{5722574A-A886-47AD-87DE-B1E591406D65}" sibTransId="{AB3AA13F-2605-4890-A96B-8B1E9AC76FBB}"/>
    <dgm:cxn modelId="{52AD7C7E-4414-47DC-BA74-9F973A1987BC}" type="presParOf" srcId="{219A441A-2BF6-494C-B1B3-B95FA683753D}" destId="{45C8FACC-F776-4A69-8FA6-653CD1140FA3}" srcOrd="0" destOrd="0" presId="urn:microsoft.com/office/officeart/2005/8/layout/chevron1"/>
    <dgm:cxn modelId="{37638C0D-8942-436C-9CB8-E9D56ECE153D}" type="presParOf" srcId="{45C8FACC-F776-4A69-8FA6-653CD1140FA3}" destId="{AF09BB82-B9C3-4BE8-963D-D91F06B5CB6B}" srcOrd="0" destOrd="0" presId="urn:microsoft.com/office/officeart/2005/8/layout/chevron1"/>
    <dgm:cxn modelId="{62522DA9-BEF6-479A-BB4F-EFB004910D80}" type="presParOf" srcId="{45C8FACC-F776-4A69-8FA6-653CD1140FA3}" destId="{3E929F20-E547-4E40-850B-300C11F7D0B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FA86-A852-4267-8E7F-A7412D1D24AB}">
      <dsp:nvSpPr>
        <dsp:cNvPr id="0" name=""/>
        <dsp:cNvSpPr/>
      </dsp:nvSpPr>
      <dsp:spPr>
        <a:xfrm>
          <a:off x="3032" y="500532"/>
          <a:ext cx="1823355" cy="671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La qualité des installations (bassins + toboggans + bulles)</a:t>
          </a:r>
          <a:endParaRPr lang="en-US" sz="1100" kern="1200" dirty="0"/>
        </a:p>
      </dsp:txBody>
      <dsp:txXfrm>
        <a:off x="3032" y="500532"/>
        <a:ext cx="1823355" cy="671731"/>
      </dsp:txXfrm>
    </dsp:sp>
    <dsp:sp modelId="{925AF7CF-5703-4400-BACC-8A1BC61B0BEC}">
      <dsp:nvSpPr>
        <dsp:cNvPr id="0" name=""/>
        <dsp:cNvSpPr/>
      </dsp:nvSpPr>
      <dsp:spPr>
        <a:xfrm>
          <a:off x="0" y="1104208"/>
          <a:ext cx="1823355" cy="102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96798-A03B-4838-9311-4BD025C47491}">
      <dsp:nvSpPr>
        <dsp:cNvPr id="0" name=""/>
        <dsp:cNvSpPr/>
      </dsp:nvSpPr>
      <dsp:spPr>
        <a:xfrm>
          <a:off x="2081657" y="500532"/>
          <a:ext cx="1823355" cy="67173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Savoir nager : un des meilleurs résultat national</a:t>
          </a:r>
          <a:endParaRPr lang="en-US" sz="1100" kern="1200" dirty="0"/>
        </a:p>
      </dsp:txBody>
      <dsp:txXfrm>
        <a:off x="2081657" y="500532"/>
        <a:ext cx="1823355" cy="671731"/>
      </dsp:txXfrm>
    </dsp:sp>
    <dsp:sp modelId="{B47D4C7D-D136-4D15-B72E-46F0108A6CEF}">
      <dsp:nvSpPr>
        <dsp:cNvPr id="0" name=""/>
        <dsp:cNvSpPr/>
      </dsp:nvSpPr>
      <dsp:spPr>
        <a:xfrm>
          <a:off x="2081657" y="1172263"/>
          <a:ext cx="1823355" cy="1026630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2B680-99C7-45EC-9CF5-BA3B98D95376}">
      <dsp:nvSpPr>
        <dsp:cNvPr id="0" name=""/>
        <dsp:cNvSpPr/>
      </dsp:nvSpPr>
      <dsp:spPr>
        <a:xfrm>
          <a:off x="4160281" y="500532"/>
          <a:ext cx="1823355" cy="67173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La diversité des activités</a:t>
          </a:r>
          <a:endParaRPr lang="en-US" sz="1100" kern="1200" dirty="0"/>
        </a:p>
      </dsp:txBody>
      <dsp:txXfrm>
        <a:off x="4160281" y="500532"/>
        <a:ext cx="1823355" cy="671731"/>
      </dsp:txXfrm>
    </dsp:sp>
    <dsp:sp modelId="{08909158-4E53-4079-B77B-43BA9753BE2E}">
      <dsp:nvSpPr>
        <dsp:cNvPr id="0" name=""/>
        <dsp:cNvSpPr/>
      </dsp:nvSpPr>
      <dsp:spPr>
        <a:xfrm>
          <a:off x="4160281" y="1172263"/>
          <a:ext cx="1823355" cy="1026630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Bibliobus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Volley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Structure gonflable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Snack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Table Ping-pong </a:t>
          </a:r>
          <a:endParaRPr lang="en-US" sz="1100" kern="1200" dirty="0"/>
        </a:p>
      </dsp:txBody>
      <dsp:txXfrm>
        <a:off x="4160281" y="1172263"/>
        <a:ext cx="1823355" cy="1026630"/>
      </dsp:txXfrm>
    </dsp:sp>
    <dsp:sp modelId="{7BC8EDC2-59DC-4111-A090-FA4AF5F509FC}">
      <dsp:nvSpPr>
        <dsp:cNvPr id="0" name=""/>
        <dsp:cNvSpPr/>
      </dsp:nvSpPr>
      <dsp:spPr>
        <a:xfrm>
          <a:off x="6238906" y="500532"/>
          <a:ext cx="1823355" cy="6717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L’espace détente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Sauna Hammam</a:t>
          </a:r>
        </a:p>
      </dsp:txBody>
      <dsp:txXfrm>
        <a:off x="6238906" y="500532"/>
        <a:ext cx="1823355" cy="671731"/>
      </dsp:txXfrm>
    </dsp:sp>
    <dsp:sp modelId="{D295927D-05A6-43D9-A7A2-96D5E87C5841}">
      <dsp:nvSpPr>
        <dsp:cNvPr id="0" name=""/>
        <dsp:cNvSpPr/>
      </dsp:nvSpPr>
      <dsp:spPr>
        <a:xfrm>
          <a:off x="6238906" y="1172263"/>
          <a:ext cx="1823355" cy="102663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9BB82-B9C3-4BE8-963D-D91F06B5CB6B}">
      <dsp:nvSpPr>
        <dsp:cNvPr id="0" name=""/>
        <dsp:cNvSpPr/>
      </dsp:nvSpPr>
      <dsp:spPr>
        <a:xfrm>
          <a:off x="747519" y="37479"/>
          <a:ext cx="7435221" cy="108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Proposition d’ouverture d’une section de formation au BNSSA avec formation PSE1:</a:t>
          </a:r>
          <a:endParaRPr lang="en-US" sz="2000" kern="1200" dirty="0"/>
        </a:p>
      </dsp:txBody>
      <dsp:txXfrm>
        <a:off x="1287519" y="37479"/>
        <a:ext cx="6355221" cy="1080000"/>
      </dsp:txXfrm>
    </dsp:sp>
    <dsp:sp modelId="{3E929F20-E547-4E40-850B-300C11F7D0B3}">
      <dsp:nvSpPr>
        <dsp:cNvPr id="0" name=""/>
        <dsp:cNvSpPr/>
      </dsp:nvSpPr>
      <dsp:spPr>
        <a:xfrm>
          <a:off x="3997" y="985208"/>
          <a:ext cx="7435221" cy="3054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2 sessions/ an sur 15 jours (vacances avril et vacances de toussaint)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Ouvert à 8 élèves par session (16 personnes)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Recette attendue : ~ 2 000 €</a:t>
          </a:r>
          <a:endParaRPr lang="en-US" sz="2000" kern="1200" dirty="0"/>
        </a:p>
      </dsp:txBody>
      <dsp:txXfrm>
        <a:off x="3997" y="985208"/>
        <a:ext cx="7435221" cy="3054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9BB82-B9C3-4BE8-963D-D91F06B5CB6B}">
      <dsp:nvSpPr>
        <dsp:cNvPr id="0" name=""/>
        <dsp:cNvSpPr/>
      </dsp:nvSpPr>
      <dsp:spPr>
        <a:xfrm>
          <a:off x="1274083" y="26514"/>
          <a:ext cx="7260972" cy="81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Plan de communication</a:t>
          </a:r>
          <a:endParaRPr lang="en-US" sz="2800" kern="1200" dirty="0"/>
        </a:p>
      </dsp:txBody>
      <dsp:txXfrm>
        <a:off x="1679083" y="26514"/>
        <a:ext cx="6450972" cy="810000"/>
      </dsp:txXfrm>
    </dsp:sp>
    <dsp:sp modelId="{3E929F20-E547-4E40-850B-300C11F7D0B3}">
      <dsp:nvSpPr>
        <dsp:cNvPr id="0" name=""/>
        <dsp:cNvSpPr/>
      </dsp:nvSpPr>
      <dsp:spPr>
        <a:xfrm>
          <a:off x="1380" y="1315683"/>
          <a:ext cx="8354184" cy="316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Mise en place de communication : Pub – flyer – Oriflamme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Proposition </a:t>
          </a:r>
          <a:r>
            <a:rPr lang="en-US" sz="1500" kern="1200" dirty="0" err="1"/>
            <a:t>d’une</a:t>
          </a:r>
          <a:r>
            <a:rPr lang="en-US" sz="1500" kern="1200" dirty="0"/>
            <a:t> </a:t>
          </a:r>
          <a:r>
            <a:rPr lang="en-US" sz="1500" kern="1200" dirty="0" err="1"/>
            <a:t>journée</a:t>
          </a:r>
          <a:r>
            <a:rPr lang="en-US" sz="1500" kern="1200" dirty="0"/>
            <a:t> </a:t>
          </a:r>
          <a:r>
            <a:rPr lang="en-US" sz="1500" kern="1200" dirty="0" err="1"/>
            <a:t>porte</a:t>
          </a:r>
          <a:r>
            <a:rPr lang="en-US" sz="1500" kern="1200" dirty="0"/>
            <a:t> ouverte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Recherche de nouveaux </a:t>
          </a:r>
          <a:r>
            <a:rPr lang="en-US" sz="1500" kern="1200" dirty="0" err="1"/>
            <a:t>partenaires</a:t>
          </a:r>
          <a:r>
            <a:rPr lang="en-US" sz="1500" kern="1200" dirty="0"/>
            <a:t> </a:t>
          </a:r>
          <a:r>
            <a:rPr lang="en-US" sz="1500" kern="1200" dirty="0" err="1"/>
            <a:t>autour</a:t>
          </a:r>
          <a:r>
            <a:rPr lang="en-US" sz="1500" kern="1200" dirty="0"/>
            <a:t> du sport santé – de la natation club - … </a:t>
          </a:r>
          <a:r>
            <a:rPr lang="en-US" sz="1500" kern="1200" dirty="0" err="1"/>
            <a:t>Développement</a:t>
          </a:r>
          <a:r>
            <a:rPr lang="en-US" sz="1500" kern="1200" dirty="0"/>
            <a:t> des </a:t>
          </a:r>
          <a:r>
            <a:rPr lang="en-US" sz="1500" kern="1200" dirty="0" err="1"/>
            <a:t>partenariats</a:t>
          </a:r>
          <a:r>
            <a:rPr lang="en-US" sz="1500" kern="1200" dirty="0"/>
            <a:t> tout au long de </a:t>
          </a:r>
          <a:r>
            <a:rPr lang="en-US" sz="1500" kern="1200" dirty="0" err="1"/>
            <a:t>l’année</a:t>
          </a:r>
          <a:r>
            <a:rPr lang="en-US" sz="1500" kern="1200" dirty="0"/>
            <a:t>, avec </a:t>
          </a:r>
          <a:r>
            <a:rPr lang="en-US" sz="1500" kern="1200" dirty="0" err="1"/>
            <a:t>possibilité</a:t>
          </a:r>
          <a:r>
            <a:rPr lang="en-US" sz="1500" kern="1200" dirty="0"/>
            <a:t> de privatization de </a:t>
          </a:r>
          <a:r>
            <a:rPr lang="en-US" sz="1500" kern="1200" dirty="0" err="1"/>
            <a:t>l’équipement</a:t>
          </a:r>
          <a:r>
            <a:rPr lang="en-US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Appel à idée pour animation </a:t>
          </a:r>
          <a:r>
            <a:rPr lang="en-US" sz="1500" kern="1200" dirty="0" err="1"/>
            <a:t>été</a:t>
          </a:r>
          <a:r>
            <a:rPr lang="en-US" sz="1500" kern="1200" dirty="0"/>
            <a:t> 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kern="1200" dirty="0"/>
            <a:t>			- Structure </a:t>
          </a:r>
          <a:r>
            <a:rPr lang="en-US" sz="1500" kern="1200" dirty="0" err="1"/>
            <a:t>gonflable</a:t>
          </a:r>
          <a:r>
            <a:rPr lang="en-US" sz="1500" kern="1200" dirty="0"/>
            <a:t> sur </a:t>
          </a:r>
          <a:r>
            <a:rPr lang="en-US" sz="1500" kern="1200" dirty="0" err="1"/>
            <a:t>l’eau</a:t>
          </a:r>
          <a:endParaRPr lang="en-US" sz="1500" kern="1200" dirty="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500" kern="1200" dirty="0"/>
            <a:t>			- Structure pour </a:t>
          </a:r>
          <a:r>
            <a:rPr lang="en-US" sz="1500" kern="1200" dirty="0" err="1"/>
            <a:t>pateaugeoire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sz="1500" kern="1200" dirty="0"/>
            <a:t> 	                            - Soirées à theme (aqua-</a:t>
          </a:r>
          <a:r>
            <a:rPr lang="en-US" sz="1500" kern="1200" dirty="0" err="1"/>
            <a:t>ciné</a:t>
          </a:r>
          <a:r>
            <a:rPr lang="en-US" sz="1500" kern="1200" dirty="0"/>
            <a:t>, </a:t>
          </a:r>
          <a:r>
            <a:rPr lang="en-US" sz="1500" kern="1200" dirty="0" err="1"/>
            <a:t>anniversaire</a:t>
          </a:r>
          <a:r>
            <a:rPr lang="en-US" sz="1500" kern="1200" dirty="0"/>
            <a:t> des </a:t>
          </a:r>
          <a:r>
            <a:rPr lang="en-US" sz="1500" kern="1200" dirty="0" err="1"/>
            <a:t>bambins</a:t>
          </a:r>
          <a:r>
            <a:rPr lang="en-US" sz="1500" kern="1200" dirty="0"/>
            <a:t>, Halloween, ….)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sz="1500" kern="1200" dirty="0"/>
            <a:t>                            -Nouvelles activities (aqua bien </a:t>
          </a:r>
          <a:r>
            <a:rPr lang="en-US" sz="1500" kern="1200" dirty="0" err="1"/>
            <a:t>être</a:t>
          </a:r>
          <a:r>
            <a:rPr lang="en-US" sz="1500" kern="1200" dirty="0"/>
            <a:t>, aqua running, ….)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sz="1500" kern="1200" dirty="0"/>
            <a:t>	                            - Location </a:t>
          </a:r>
          <a:r>
            <a:rPr lang="en-US" sz="1500" kern="1200" dirty="0" err="1"/>
            <a:t>aquabike</a:t>
          </a:r>
          <a:r>
            <a:rPr lang="en-US" sz="1500" kern="1200" dirty="0"/>
            <a:t>?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  <a:tabLst>
              <a:tab pos="2692400" algn="l"/>
            </a:tabLst>
          </a:pPr>
          <a:r>
            <a:rPr lang="en-US" sz="1500" kern="1200" dirty="0"/>
            <a:t>	                         - </a:t>
          </a:r>
          <a:r>
            <a:rPr lang="en-US" sz="1500" kern="1200" dirty="0" err="1"/>
            <a:t>Bébé</a:t>
          </a:r>
          <a:r>
            <a:rPr lang="en-US" sz="1500" kern="1200" dirty="0"/>
            <a:t> </a:t>
          </a:r>
          <a:r>
            <a:rPr lang="en-US" sz="1500" kern="1200" dirty="0" err="1"/>
            <a:t>nageur</a:t>
          </a:r>
          <a:endParaRPr lang="en-US" sz="1500" kern="1200" dirty="0"/>
        </a:p>
      </dsp:txBody>
      <dsp:txXfrm>
        <a:off x="1380" y="1315683"/>
        <a:ext cx="8354184" cy="3161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2E257CA-BA5C-4AB2-8B01-19D761A388E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ADECA54-2026-447F-BC09-F5AD35694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81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1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10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57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5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52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7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4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8637-156C-4E72-9CC4-9FE0757C77AA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5E04-F1D0-4079-AF78-399DD5C3BE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57" y="5915563"/>
            <a:ext cx="2109947" cy="6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27" y="260649"/>
            <a:ext cx="8229600" cy="88082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  <a:t>Période d’ouverture 2023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3358"/>
              </p:ext>
            </p:extLst>
          </p:nvPr>
        </p:nvGraphicFramePr>
        <p:xfrm>
          <a:off x="755578" y="1565231"/>
          <a:ext cx="7704854" cy="4531165"/>
        </p:xfrm>
        <a:graphic>
          <a:graphicData uri="http://schemas.openxmlformats.org/drawingml/2006/table">
            <a:tbl>
              <a:tblPr/>
              <a:tblGrid>
                <a:gridCol w="185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46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Segoe UI Semibold"/>
                        </a:rPr>
                        <a:t>PISCINE – 2023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6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Liberation Sans"/>
                        </a:rPr>
                        <a:t>PÉRIODES D’OUVERTURE AU GRAND PUBLIC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1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Liberation Sans"/>
                        </a:rPr>
                        <a:t>HIVER &gt; 7 Semaines-Intérieur + espace détente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Du 8 mars au 22 avril</a:t>
                      </a:r>
                    </a:p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MERCREDI &amp; SAMEDI 14h à 18h</a:t>
                      </a:r>
                    </a:p>
                    <a:p>
                      <a:pPr algn="ctr"/>
                      <a:endParaRPr lang="pt-B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21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Liberation Sans"/>
                        </a:rPr>
                        <a:t>PRINTEMPS &gt; 9 Semaines – Tous les équipements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3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Du 10 Mai au 5 Juillet</a:t>
                      </a:r>
                    </a:p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MERCREDI &amp; SAMEDI 14h à 18h</a:t>
                      </a: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06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Liberation Sans"/>
                        </a:rPr>
                        <a:t>ÉTÉ &gt; 8 Semaines – Tous les équipements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Liberation Sans"/>
                        </a:rPr>
                        <a:t>Du 08 juillet au 31 aout</a:t>
                      </a:r>
                    </a:p>
                    <a:p>
                      <a:pPr algn="ctr"/>
                      <a:r>
                        <a:rPr lang="fr-FR" sz="1200" dirty="0">
                          <a:effectLst/>
                          <a:latin typeface="Liberation Sans"/>
                        </a:rPr>
                        <a:t>TOUS LES JOURS 11h30 à 19h20</a:t>
                      </a: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06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Liberation Sans"/>
                        </a:rPr>
                        <a:t>AUTOMNE &gt; 7 Semaines – Tous les équipements</a:t>
                      </a:r>
                      <a:endParaRPr lang="fr-FR" sz="1200" dirty="0">
                        <a:effectLst/>
                        <a:latin typeface="Liberation Sans"/>
                      </a:endParaRP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A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Du 2 Septembre au 21 Octobre</a:t>
                      </a:r>
                    </a:p>
                    <a:p>
                      <a:pPr algn="ctr"/>
                      <a:r>
                        <a:rPr lang="pt-BR" sz="1200" dirty="0">
                          <a:effectLst/>
                          <a:latin typeface="Liberation Sans"/>
                        </a:rPr>
                        <a:t>MERCREDI &amp; SAMEDI 14h à 18h</a:t>
                      </a:r>
                    </a:p>
                  </a:txBody>
                  <a:tcPr marL="29973" marR="29973" marT="14987" marB="1498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7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030" y="548680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  <a:t>Piscine – scolaires </a:t>
            </a:r>
            <a:b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  <a:t>exercice 2022/2023</a:t>
            </a:r>
            <a:b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75693"/>
              </p:ext>
            </p:extLst>
          </p:nvPr>
        </p:nvGraphicFramePr>
        <p:xfrm>
          <a:off x="1115615" y="1580254"/>
          <a:ext cx="7344818" cy="4483238"/>
        </p:xfrm>
        <a:graphic>
          <a:graphicData uri="http://schemas.openxmlformats.org/drawingml/2006/table">
            <a:tbl>
              <a:tblPr/>
              <a:tblGrid>
                <a:gridCol w="19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306">
                <a:tc gridSpan="5"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40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Année Scolaire 2022 / 2023</a:t>
                      </a: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2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95">
                <a:tc>
                  <a:txBody>
                    <a:bodyPr/>
                    <a:lstStyle/>
                    <a:p>
                      <a:pPr algn="l"/>
                      <a:br>
                        <a:rPr lang="fr-FR" sz="1400">
                          <a:effectLst/>
                          <a:latin typeface="Liberation Sans"/>
                        </a:rPr>
                      </a:b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fr-FR" sz="1400">
                          <a:effectLst/>
                          <a:latin typeface="Liberation Sans"/>
                        </a:rPr>
                      </a:b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fr-FR" sz="1400" dirty="0">
                          <a:effectLst/>
                          <a:latin typeface="Liberation Sans"/>
                        </a:rPr>
                      </a:br>
                      <a:endParaRPr lang="fr-FR" sz="1400" dirty="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fr-FR" sz="1400">
                          <a:effectLst/>
                          <a:latin typeface="Liberation Sans"/>
                        </a:rPr>
                      </a:b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fr-FR" sz="1000">
                          <a:effectLst/>
                          <a:latin typeface="Liberation Sans"/>
                        </a:rPr>
                      </a:br>
                      <a:endParaRPr lang="fr-FR" sz="10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67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1ère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7 novembre au 2 décembre 2022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2ème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2 Janvier au 27 Janvier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3ème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30 Janvier au 10 Mars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4ème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13 Mars au 7 Avril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5ème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11 Avril au 26 Mai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Liberation Sans"/>
                        </a:rPr>
                        <a:t>6ème Période</a:t>
                      </a:r>
                      <a:endParaRPr lang="fr-FR" sz="1400">
                        <a:effectLst/>
                        <a:latin typeface="Liberation Sans"/>
                      </a:endParaRP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Liberation Sans"/>
                        </a:rPr>
                        <a:t>Du 30 Mai au 23 Juin</a:t>
                      </a:r>
                    </a:p>
                  </a:txBody>
                  <a:tcPr marL="50288" marR="50288" marT="25144" marB="251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6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636260"/>
                </a:solidFill>
              </a:rPr>
              <a:t>Proposition Investissement 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0F345F8-5E55-4953-A5E7-3C4C9AE0D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29380"/>
              </p:ext>
            </p:extLst>
          </p:nvPr>
        </p:nvGraphicFramePr>
        <p:xfrm>
          <a:off x="251520" y="1628800"/>
          <a:ext cx="8640960" cy="365304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116284174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386336547"/>
                    </a:ext>
                  </a:extLst>
                </a:gridCol>
              </a:tblGrid>
              <a:tr h="556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Description investissement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Coût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968074"/>
                  </a:ext>
                </a:extLst>
              </a:tr>
              <a:tr h="518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 blocs  de casiers à serrure consigne à clef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Economie de 1 poste en caisse durant la période estivale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42 254€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754793"/>
                  </a:ext>
                </a:extLst>
              </a:tr>
              <a:tr h="49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Matériel pour mise en place logiciel de caisse avec paiement par carte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3 000 €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304323"/>
                  </a:ext>
                </a:extLst>
              </a:tr>
              <a:tr h="69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Achat de matériel divers ( sangle – plots de départs – sono - …)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10 000 €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391482"/>
                  </a:ext>
                </a:extLst>
              </a:tr>
              <a:tr h="694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Achat de jeu pour l’espace Pédiluve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15 000€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237280"/>
                  </a:ext>
                </a:extLst>
              </a:tr>
              <a:tr h="6944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70 254€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71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25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98" y="3649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636260"/>
                </a:solidFill>
              </a:rPr>
              <a:t>Tarif 2022 et 2023?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124744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322D11D-39DD-45D0-ACCE-25A03CA03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40515"/>
              </p:ext>
            </p:extLst>
          </p:nvPr>
        </p:nvGraphicFramePr>
        <p:xfrm>
          <a:off x="323528" y="1179494"/>
          <a:ext cx="8496944" cy="364280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386336547"/>
                    </a:ext>
                  </a:extLst>
                </a:gridCol>
              </a:tblGrid>
              <a:tr h="26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tarif 2022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968074"/>
                  </a:ext>
                </a:extLst>
              </a:tr>
              <a:tr h="719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Période Hiver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Entrée générale : 3 €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Accès a tous les équipements : 5,50 €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754793"/>
                  </a:ext>
                </a:extLst>
              </a:tr>
              <a:tr h="2636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Période printemps – été - automne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 – 5 ans : 1 €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 – 18 ans : 3 €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18 et + : 4 €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tarif pour les associations – entrée après 18h : 2,50 €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accès à tous les équipements: 5,50 €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abonnement – de 18 ans : 24 euros les 12 entrées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abonnement + de 18 ans : 30 euros les 10 entrées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abonnement : accès à tous les équipements : 45 euros les 10 entrées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30432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939B092-8181-4D11-83E8-E72FC4621A10}"/>
              </a:ext>
            </a:extLst>
          </p:cNvPr>
          <p:cNvSpPr txBox="1"/>
          <p:nvPr/>
        </p:nvSpPr>
        <p:spPr>
          <a:xfrm>
            <a:off x="277384" y="4995805"/>
            <a:ext cx="836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Evolution des tarifs pour l’année 2023: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Augmentation du tarif d’entrée pour les associations?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Evolution tarifaire des entrées générales?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Tarif unique pour les +18ans avec accès espace détente?</a:t>
            </a:r>
          </a:p>
        </p:txBody>
      </p:sp>
    </p:spTree>
    <p:extLst>
      <p:ext uri="{BB962C8B-B14F-4D97-AF65-F5344CB8AC3E}">
        <p14:creationId xmlns:p14="http://schemas.microsoft.com/office/powerpoint/2010/main" val="72412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2FB74B-68CA-4640-93F8-EE9845379890}"/>
              </a:ext>
            </a:extLst>
          </p:cNvPr>
          <p:cNvSpPr txBox="1"/>
          <p:nvPr/>
        </p:nvSpPr>
        <p:spPr>
          <a:xfrm>
            <a:off x="164657" y="141277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Réponses sur les tarifs:</a:t>
            </a:r>
          </a:p>
          <a:p>
            <a:endParaRPr lang="fr-FR" dirty="0">
              <a:solidFill>
                <a:srgbClr val="2DB8C5"/>
              </a:solidFill>
            </a:endParaRPr>
          </a:p>
          <a:p>
            <a:r>
              <a:rPr lang="fr-FR" dirty="0">
                <a:solidFill>
                  <a:srgbClr val="2DB8C5"/>
                </a:solidFill>
              </a:rPr>
              <a:t>- Accord de principe pour un tarif unique pour les +18 ans.</a:t>
            </a:r>
          </a:p>
          <a:p>
            <a:endParaRPr lang="fr-FR" dirty="0">
              <a:solidFill>
                <a:srgbClr val="2DB8C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Accord de principe pour augmenter un peu les associations.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2DB8C5"/>
              </a:solidFill>
            </a:endParaRPr>
          </a:p>
          <a:p>
            <a:r>
              <a:rPr lang="fr-FR" dirty="0">
                <a:solidFill>
                  <a:srgbClr val="2DB8C5"/>
                </a:solidFill>
              </a:rPr>
              <a:t>- Une proposition de grille tarifaire sera envoyée aux membres de la commission durant le mois de septembre pour avis.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5C538-41BE-4807-B4B0-F34CED27C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05273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EF035-6F33-3694-54E6-A6801F01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636260"/>
                </a:solidFill>
              </a:rPr>
              <a:t>Les points forts de la structure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BEA07C64-C91E-FDC0-9C5D-A28394C81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51012"/>
              </p:ext>
            </p:extLst>
          </p:nvPr>
        </p:nvGraphicFramePr>
        <p:xfrm>
          <a:off x="507207" y="2637412"/>
          <a:ext cx="8065294" cy="269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84B23929-40B9-8F3B-E198-02E724863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570" y="4150975"/>
            <a:ext cx="2164556" cy="1185863"/>
          </a:xfrm>
          <a:prstGeom prst="rect">
            <a:avLst/>
          </a:prstGeom>
        </p:spPr>
      </p:pic>
      <p:pic>
        <p:nvPicPr>
          <p:cNvPr id="6" name="Image 5" descr="Une image contenant sport aquatique, vague, nageant&#10;&#10;Description générée automatiquement">
            <a:extLst>
              <a:ext uri="{FF2B5EF4-FFF2-40B4-BE49-F238E27FC236}">
                <a16:creationId xmlns:a16="http://schemas.microsoft.com/office/drawing/2014/main" id="{F3017D48-7649-3945-255A-B4F7A318B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581" y="4150975"/>
            <a:ext cx="2221706" cy="1157288"/>
          </a:xfrm>
          <a:prstGeom prst="rect">
            <a:avLst/>
          </a:prstGeom>
        </p:spPr>
      </p:pic>
      <p:pic>
        <p:nvPicPr>
          <p:cNvPr id="4098" name="Picture 2" descr="Vic-en-Bigorre. Cycles de natation clôturés - La vie de l'établissement -  CITE SCOLAIRE PIERRE MENDES France">
            <a:extLst>
              <a:ext uri="{FF2B5EF4-FFF2-40B4-BE49-F238E27FC236}">
                <a16:creationId xmlns:a16="http://schemas.microsoft.com/office/drawing/2014/main" id="{933DFF5A-CBCA-25B4-3065-01037887C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0"/>
          <a:stretch/>
        </p:blipFill>
        <p:spPr bwMode="auto">
          <a:xfrm>
            <a:off x="2600138" y="4112813"/>
            <a:ext cx="1850231" cy="12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7CC4E7-E131-4C39-997A-BF12824BD9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034EA7-20A7-46C5-997F-B51FF1591735}"/>
              </a:ext>
            </a:extLst>
          </p:cNvPr>
          <p:cNvSpPr txBox="1"/>
          <p:nvPr/>
        </p:nvSpPr>
        <p:spPr>
          <a:xfrm>
            <a:off x="244581" y="55890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Proposition de donner un nouveau nom à l’installation en remplacement de « piscine », car il y a plusieurs services proposés </a:t>
            </a:r>
          </a:p>
        </p:txBody>
      </p:sp>
    </p:spTree>
    <p:extLst>
      <p:ext uri="{BB962C8B-B14F-4D97-AF65-F5344CB8AC3E}">
        <p14:creationId xmlns:p14="http://schemas.microsoft.com/office/powerpoint/2010/main" val="203518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9E68C-D6CA-C2A1-3ECC-83D525DB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7" y="1821147"/>
            <a:ext cx="7205370" cy="20845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636260"/>
                </a:solidFill>
              </a:rPr>
              <a:t>Axes de </a:t>
            </a:r>
            <a:r>
              <a:rPr lang="en-US" sz="6000" dirty="0" err="1">
                <a:solidFill>
                  <a:srgbClr val="636260"/>
                </a:solidFill>
              </a:rPr>
              <a:t>développement</a:t>
            </a:r>
            <a:endParaRPr lang="en-US" sz="6000" dirty="0">
              <a:solidFill>
                <a:srgbClr val="636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oneTexte 5">
            <a:extLst>
              <a:ext uri="{FF2B5EF4-FFF2-40B4-BE49-F238E27FC236}">
                <a16:creationId xmlns:a16="http://schemas.microsoft.com/office/drawing/2014/main" id="{FAED34CD-BF66-2943-EA4D-E24538CD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732426"/>
              </p:ext>
            </p:extLst>
          </p:nvPr>
        </p:nvGraphicFramePr>
        <p:xfrm>
          <a:off x="500060" y="2054996"/>
          <a:ext cx="8186739" cy="407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EDB6C959-FAFA-473D-9235-CC814F6AB68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36260"/>
                </a:solidFill>
              </a:rPr>
              <a:t>Dynamisation de la structure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D40980-BCE6-4FE9-8AC0-A397456809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21E757-8549-4408-B8DF-9B71A2F04317}"/>
              </a:ext>
            </a:extLst>
          </p:cNvPr>
          <p:cNvSpPr txBox="1"/>
          <p:nvPr/>
        </p:nvSpPr>
        <p:spPr>
          <a:xfrm>
            <a:off x="244581" y="55890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Demande importante par rapport à ce type de formation, étudier le coût de revient.</a:t>
            </a:r>
          </a:p>
        </p:txBody>
      </p:sp>
    </p:spTree>
    <p:extLst>
      <p:ext uri="{BB962C8B-B14F-4D97-AF65-F5344CB8AC3E}">
        <p14:creationId xmlns:p14="http://schemas.microsoft.com/office/powerpoint/2010/main" val="261363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oneTexte 5">
            <a:extLst>
              <a:ext uri="{FF2B5EF4-FFF2-40B4-BE49-F238E27FC236}">
                <a16:creationId xmlns:a16="http://schemas.microsoft.com/office/drawing/2014/main" id="{FAED34CD-BF66-2943-EA4D-E24538CDF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29020"/>
              </p:ext>
            </p:extLst>
          </p:nvPr>
        </p:nvGraphicFramePr>
        <p:xfrm>
          <a:off x="500060" y="1700808"/>
          <a:ext cx="8536436" cy="450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6EEA1A04-839B-4D8D-BD2F-336EA4373EA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36260"/>
                </a:solidFill>
              </a:rPr>
              <a:t>Dynamisation de la structure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71A5DC-EB72-48BA-9872-E395F18D3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2FB74B-68CA-4640-93F8-EE9845379890}"/>
              </a:ext>
            </a:extLst>
          </p:cNvPr>
          <p:cNvSpPr txBox="1"/>
          <p:nvPr/>
        </p:nvSpPr>
        <p:spPr>
          <a:xfrm>
            <a:off x="164657" y="141277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Mettre en place une communication régulière sur les services proposés durant les différentes périodes, en mettant l’accent sur la période estivale.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2DB8C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Essayer de participer aux évènements se déroulant sur le site de </a:t>
            </a:r>
            <a:r>
              <a:rPr lang="fr-FR" dirty="0" err="1">
                <a:solidFill>
                  <a:srgbClr val="2DB8C5"/>
                </a:solidFill>
              </a:rPr>
              <a:t>ménoni</a:t>
            </a:r>
            <a:r>
              <a:rPr lang="fr-FR" dirty="0">
                <a:solidFill>
                  <a:srgbClr val="2DB8C5"/>
                </a:solidFill>
              </a:rPr>
              <a:t>, avec par exemple la journée « terre de jeux ».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5C538-41BE-4807-B4B0-F34CED27C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05273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7926"/>
            <a:ext cx="3880100" cy="12537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92" y="1700808"/>
            <a:ext cx="2520000" cy="3307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4F627B2-A5AE-4730-BCC9-6E69C71C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73275"/>
            <a:ext cx="878497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2400" dirty="0">
              <a:solidFill>
                <a:srgbClr val="FFFFFF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r-FR" altLang="fr-FR" sz="4000" dirty="0">
                <a:latin typeface="Tw Cen MT" panose="020B0602020104020603" pitchFamily="34" charset="0"/>
                <a:sym typeface="Wingdings" panose="05000000000000000000" pitchFamily="2" charset="2"/>
              </a:rPr>
              <a:t>Communauté de Communes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r-FR" altLang="fr-FR" sz="4000" dirty="0">
                <a:latin typeface="Tw Cen MT" panose="020B0602020104020603" pitchFamily="34" charset="0"/>
                <a:sym typeface="Wingdings" panose="05000000000000000000" pitchFamily="2" charset="2"/>
              </a:rPr>
              <a:t>Adour Madiran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r-FR" altLang="fr-FR" sz="4000" dirty="0">
                <a:latin typeface="Tw Cen MT" panose="020B0602020104020603" pitchFamily="34" charset="0"/>
                <a:sym typeface="Wingdings" panose="05000000000000000000" pitchFamily="2" charset="2"/>
              </a:rPr>
              <a:t>COMMISSION INFRASTRUCTURE SPORTIVE</a:t>
            </a:r>
          </a:p>
          <a:p>
            <a:pPr algn="ctr" eaLnBrk="1" hangingPunct="1"/>
            <a:r>
              <a:rPr lang="fr-FR" altLang="fr-FR" sz="3200" dirty="0">
                <a:latin typeface="Tw Cen MT" panose="020B0602020104020603" pitchFamily="34" charset="0"/>
                <a:sym typeface="Wingdings" panose="05000000000000000000" pitchFamily="2" charset="2"/>
              </a:rPr>
              <a:t>n° 1/2023</a:t>
            </a:r>
          </a:p>
          <a:p>
            <a:pPr eaLnBrk="1" hangingPunct="1"/>
            <a:endParaRPr lang="fr-FR" altLang="fr-FR" sz="2800" dirty="0">
              <a:solidFill>
                <a:srgbClr val="FFFFFF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91F6DB9-20DC-4D2A-928F-09FB4A3DD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168" y="6256775"/>
            <a:ext cx="4783832" cy="403299"/>
          </a:xfrm>
        </p:spPr>
        <p:txBody>
          <a:bodyPr>
            <a:normAutofit/>
          </a:bodyPr>
          <a:lstStyle/>
          <a:p>
            <a:pPr algn="r"/>
            <a:r>
              <a:rPr lang="fr-FR" sz="2000" dirty="0">
                <a:solidFill>
                  <a:schemeClr val="tx1"/>
                </a:solidFill>
              </a:rPr>
              <a:t>Jeudi 7 Janvier 2021 à Vic en Bigorre</a:t>
            </a:r>
          </a:p>
        </p:txBody>
      </p:sp>
    </p:spTree>
    <p:extLst>
      <p:ext uri="{BB962C8B-B14F-4D97-AF65-F5344CB8AC3E}">
        <p14:creationId xmlns:p14="http://schemas.microsoft.com/office/powerpoint/2010/main" val="234957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AA62CD4-A738-9EC5-BBC1-8B27F5524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56687"/>
              </p:ext>
            </p:extLst>
          </p:nvPr>
        </p:nvGraphicFramePr>
        <p:xfrm>
          <a:off x="306805" y="2389874"/>
          <a:ext cx="5845565" cy="110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798">
                  <a:extLst>
                    <a:ext uri="{9D8B030D-6E8A-4147-A177-3AD203B41FA5}">
                      <a16:colId xmlns:a16="http://schemas.microsoft.com/office/drawing/2014/main" val="4200480378"/>
                    </a:ext>
                  </a:extLst>
                </a:gridCol>
                <a:gridCol w="1766604">
                  <a:extLst>
                    <a:ext uri="{9D8B030D-6E8A-4147-A177-3AD203B41FA5}">
                      <a16:colId xmlns:a16="http://schemas.microsoft.com/office/drawing/2014/main" val="171081016"/>
                    </a:ext>
                  </a:extLst>
                </a:gridCol>
                <a:gridCol w="1965163">
                  <a:extLst>
                    <a:ext uri="{9D8B030D-6E8A-4147-A177-3AD203B41FA5}">
                      <a16:colId xmlns:a16="http://schemas.microsoft.com/office/drawing/2014/main" val="1866817106"/>
                    </a:ext>
                  </a:extLst>
                </a:gridCol>
              </a:tblGrid>
              <a:tr h="570002">
                <a:tc>
                  <a:txBody>
                    <a:bodyPr/>
                    <a:lstStyle/>
                    <a:p>
                      <a:r>
                        <a:rPr lang="fr-FR" sz="1400" dirty="0"/>
                        <a:t>Cout de l’énergie</a:t>
                      </a:r>
                    </a:p>
                    <a:p>
                      <a:r>
                        <a:rPr lang="fr-FR" sz="1400" dirty="0"/>
                        <a:t>(voir hypothèse ci dessous)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Gain attendu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Cout de la couverture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4357326"/>
                  </a:ext>
                </a:extLst>
              </a:tr>
              <a:tr h="399002">
                <a:tc>
                  <a:txBody>
                    <a:bodyPr/>
                    <a:lstStyle/>
                    <a:p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27 337€ (**)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355001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0FA5043-2012-DB05-905A-120C32B7F049}"/>
              </a:ext>
            </a:extLst>
          </p:cNvPr>
          <p:cNvSpPr txBox="1"/>
          <p:nvPr/>
        </p:nvSpPr>
        <p:spPr>
          <a:xfrm>
            <a:off x="203033" y="5400675"/>
            <a:ext cx="8369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(**) estimation 0,15cts kW/h * 135 000 = 20 250€ x 35% (augmentation énergie prévue en 22) = 27337 €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ADBE50B-FE2D-B0C1-F5ED-EC518E7FCF7E}"/>
              </a:ext>
            </a:extLst>
          </p:cNvPr>
          <p:cNvGraphicFramePr>
            <a:graphicFrameLocks noGrp="1"/>
          </p:cNvGraphicFramePr>
          <p:nvPr/>
        </p:nvGraphicFramePr>
        <p:xfrm>
          <a:off x="6789296" y="2389874"/>
          <a:ext cx="1484019" cy="240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19">
                  <a:extLst>
                    <a:ext uri="{9D8B030D-6E8A-4147-A177-3AD203B41FA5}">
                      <a16:colId xmlns:a16="http://schemas.microsoft.com/office/drawing/2014/main" val="2006667528"/>
                    </a:ext>
                  </a:extLst>
                </a:gridCol>
              </a:tblGrid>
              <a:tr h="118822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ROI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9869266"/>
                  </a:ext>
                </a:extLst>
              </a:tr>
              <a:tr h="121256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= 80 000 /(27337*80% )</a:t>
                      </a:r>
                    </a:p>
                    <a:p>
                      <a:pPr algn="ctr"/>
                      <a:r>
                        <a:rPr lang="fr-FR" sz="1100" dirty="0"/>
                        <a:t> = </a:t>
                      </a:r>
                    </a:p>
                    <a:p>
                      <a:pPr algn="ctr"/>
                      <a:r>
                        <a:rPr lang="fr-FR" sz="1400" dirty="0"/>
                        <a:t>3,66 ans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3716111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E0200E75-1248-47E1-837C-969ED9BFEF00}"/>
              </a:ext>
            </a:extLst>
          </p:cNvPr>
          <p:cNvSpPr txBox="1">
            <a:spLocks/>
          </p:cNvSpPr>
          <p:nvPr/>
        </p:nvSpPr>
        <p:spPr>
          <a:xfrm>
            <a:off x="202416" y="274638"/>
            <a:ext cx="8484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36260"/>
                </a:solidFill>
              </a:rPr>
              <a:t>Couverture du bassin extérieur (bâche)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FE5EAE-4692-454E-9943-FFBB8B2A7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AA62CD4-A738-9EC5-BBC1-8B27F5524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347116"/>
              </p:ext>
            </p:extLst>
          </p:nvPr>
        </p:nvGraphicFramePr>
        <p:xfrm>
          <a:off x="306805" y="2389874"/>
          <a:ext cx="5845565" cy="110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798">
                  <a:extLst>
                    <a:ext uri="{9D8B030D-6E8A-4147-A177-3AD203B41FA5}">
                      <a16:colId xmlns:a16="http://schemas.microsoft.com/office/drawing/2014/main" val="4200480378"/>
                    </a:ext>
                  </a:extLst>
                </a:gridCol>
                <a:gridCol w="1766604">
                  <a:extLst>
                    <a:ext uri="{9D8B030D-6E8A-4147-A177-3AD203B41FA5}">
                      <a16:colId xmlns:a16="http://schemas.microsoft.com/office/drawing/2014/main" val="171081016"/>
                    </a:ext>
                  </a:extLst>
                </a:gridCol>
                <a:gridCol w="1965163">
                  <a:extLst>
                    <a:ext uri="{9D8B030D-6E8A-4147-A177-3AD203B41FA5}">
                      <a16:colId xmlns:a16="http://schemas.microsoft.com/office/drawing/2014/main" val="1866817106"/>
                    </a:ext>
                  </a:extLst>
                </a:gridCol>
              </a:tblGrid>
              <a:tr h="570002">
                <a:tc>
                  <a:txBody>
                    <a:bodyPr/>
                    <a:lstStyle/>
                    <a:p>
                      <a:r>
                        <a:rPr lang="fr-FR" sz="1400" dirty="0"/>
                        <a:t>Cout de l’énergie</a:t>
                      </a:r>
                    </a:p>
                    <a:p>
                      <a:r>
                        <a:rPr lang="fr-FR" sz="1400" dirty="0"/>
                        <a:t>(voir hypothèse ci dessous)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Gain attendu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Cout de la couverture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4357326"/>
                  </a:ext>
                </a:extLst>
              </a:tr>
              <a:tr h="399002">
                <a:tc>
                  <a:txBody>
                    <a:bodyPr/>
                    <a:lstStyle/>
                    <a:p>
                      <a:r>
                        <a:rPr lang="fr-FR" sz="1400" dirty="0"/>
                        <a:t>27 337€ (**)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250 000 €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355001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0FA5043-2012-DB05-905A-120C32B7F049}"/>
              </a:ext>
            </a:extLst>
          </p:cNvPr>
          <p:cNvSpPr txBox="1"/>
          <p:nvPr/>
        </p:nvSpPr>
        <p:spPr>
          <a:xfrm>
            <a:off x="203033" y="5400675"/>
            <a:ext cx="8369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(**) estimation 0,15cts kW/h * 135 000 = 20 250€ x 35% (augmentation énergie prévue en 22) = 27337 €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B475BE2-51F3-C9F8-1B56-7ED7ECA8A09B}"/>
              </a:ext>
            </a:extLst>
          </p:cNvPr>
          <p:cNvGraphicFramePr>
            <a:graphicFrameLocks/>
          </p:cNvGraphicFramePr>
          <p:nvPr/>
        </p:nvGraphicFramePr>
        <p:xfrm>
          <a:off x="306806" y="3621044"/>
          <a:ext cx="70463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49">
                  <a:extLst>
                    <a:ext uri="{9D8B030D-6E8A-4147-A177-3AD203B41FA5}">
                      <a16:colId xmlns:a16="http://schemas.microsoft.com/office/drawing/2014/main" val="4200480378"/>
                    </a:ext>
                  </a:extLst>
                </a:gridCol>
                <a:gridCol w="1273573">
                  <a:extLst>
                    <a:ext uri="{9D8B030D-6E8A-4147-A177-3AD203B41FA5}">
                      <a16:colId xmlns:a16="http://schemas.microsoft.com/office/drawing/2014/main" val="171081016"/>
                    </a:ext>
                  </a:extLst>
                </a:gridCol>
                <a:gridCol w="1416716">
                  <a:extLst>
                    <a:ext uri="{9D8B030D-6E8A-4147-A177-3AD203B41FA5}">
                      <a16:colId xmlns:a16="http://schemas.microsoft.com/office/drawing/2014/main" val="1866817106"/>
                    </a:ext>
                  </a:extLst>
                </a:gridCol>
                <a:gridCol w="1416716">
                  <a:extLst>
                    <a:ext uri="{9D8B030D-6E8A-4147-A177-3AD203B41FA5}">
                      <a16:colId xmlns:a16="http://schemas.microsoft.com/office/drawing/2014/main" val="390123827"/>
                    </a:ext>
                  </a:extLst>
                </a:gridCol>
                <a:gridCol w="1416716">
                  <a:extLst>
                    <a:ext uri="{9D8B030D-6E8A-4147-A177-3AD203B41FA5}">
                      <a16:colId xmlns:a16="http://schemas.microsoft.com/office/drawing/2014/main" val="214027921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fr-FR" sz="1400" dirty="0"/>
                        <a:t>Estimation des recettes supplémentaires club nage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Estimations des recettes supplémentaires Tritons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Recettes supplémentaires produites par les asso et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Recette supplémentaire scolaire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Recette </a:t>
                      </a:r>
                      <a:r>
                        <a:rPr lang="fr-FR" sz="1400" dirty="0" err="1"/>
                        <a:t>estim</a:t>
                      </a:r>
                      <a:r>
                        <a:rPr lang="fr-FR" sz="1400" dirty="0"/>
                        <a:t> BNSSA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43573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r-FR" sz="1400" dirty="0"/>
                        <a:t>2,5 € /entrée</a:t>
                      </a:r>
                    </a:p>
                    <a:p>
                      <a:r>
                        <a:rPr lang="fr-FR" sz="1400" dirty="0"/>
                        <a:t>20 pers/semaine</a:t>
                      </a:r>
                    </a:p>
                    <a:p>
                      <a:r>
                        <a:rPr lang="fr-FR" sz="1400" dirty="0"/>
                        <a:t>48 semaines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10% de plus = </a:t>
                      </a:r>
                    </a:p>
                    <a:p>
                      <a:r>
                        <a:rPr lang="fr-FR" sz="1400" dirty="0"/>
                        <a:t>1 335 €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3 735 €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2 000 €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2 000€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355001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ADBE50B-FE2D-B0C1-F5ED-EC518E7FCF7E}"/>
              </a:ext>
            </a:extLst>
          </p:cNvPr>
          <p:cNvGraphicFramePr>
            <a:graphicFrameLocks noGrp="1"/>
          </p:cNvGraphicFramePr>
          <p:nvPr/>
        </p:nvGraphicFramePr>
        <p:xfrm>
          <a:off x="7475096" y="2737714"/>
          <a:ext cx="1484019" cy="240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19">
                  <a:extLst>
                    <a:ext uri="{9D8B030D-6E8A-4147-A177-3AD203B41FA5}">
                      <a16:colId xmlns:a16="http://schemas.microsoft.com/office/drawing/2014/main" val="2006667528"/>
                    </a:ext>
                  </a:extLst>
                </a:gridCol>
              </a:tblGrid>
              <a:tr h="118822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ROI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9869266"/>
                  </a:ext>
                </a:extLst>
              </a:tr>
              <a:tr h="121256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= 250 000 /(27337*35% + 3735 +2000 + 2000)  = </a:t>
                      </a:r>
                    </a:p>
                    <a:p>
                      <a:pPr algn="ctr"/>
                      <a:r>
                        <a:rPr lang="fr-FR" sz="1400" dirty="0"/>
                        <a:t>14 ans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37161113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ADD2E623-A07E-4A28-92ED-4E57520ADDEC}"/>
              </a:ext>
            </a:extLst>
          </p:cNvPr>
          <p:cNvSpPr txBox="1">
            <a:spLocks/>
          </p:cNvSpPr>
          <p:nvPr/>
        </p:nvSpPr>
        <p:spPr>
          <a:xfrm>
            <a:off x="202416" y="274638"/>
            <a:ext cx="8484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36260"/>
                </a:solidFill>
              </a:rPr>
              <a:t>Couverture du bassin extérieur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4C7319-4684-4B7C-8911-9AC586128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636260"/>
                </a:solidFill>
              </a:rPr>
              <a:t>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98" y="1626153"/>
            <a:ext cx="8229600" cy="4683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1/ Bilan année 2022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2/ Proposition d’un nouveau règlement intérieur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3/ Proposition d’organisation année 2023 – tarif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4/ Projection pour le développement des services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CF8CF9-3DEC-42DB-BA13-71B31115C87B}"/>
              </a:ext>
            </a:extLst>
          </p:cNvPr>
          <p:cNvSpPr txBox="1"/>
          <p:nvPr/>
        </p:nvSpPr>
        <p:spPr>
          <a:xfrm>
            <a:off x="381841" y="538599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Présents : Roucau Patrick, </a:t>
            </a:r>
            <a:r>
              <a:rPr lang="fr-FR" dirty="0" err="1">
                <a:solidFill>
                  <a:srgbClr val="2DB8C5"/>
                </a:solidFill>
              </a:rPr>
              <a:t>Manhes</a:t>
            </a:r>
            <a:r>
              <a:rPr lang="fr-FR" dirty="0">
                <a:solidFill>
                  <a:srgbClr val="2DB8C5"/>
                </a:solidFill>
              </a:rPr>
              <a:t> Pierre, </a:t>
            </a:r>
            <a:r>
              <a:rPr lang="fr-FR" dirty="0" err="1">
                <a:solidFill>
                  <a:srgbClr val="2DB8C5"/>
                </a:solidFill>
              </a:rPr>
              <a:t>Boyrie</a:t>
            </a:r>
            <a:r>
              <a:rPr lang="fr-FR" dirty="0">
                <a:solidFill>
                  <a:srgbClr val="2DB8C5"/>
                </a:solidFill>
              </a:rPr>
              <a:t> Christian, </a:t>
            </a:r>
            <a:r>
              <a:rPr lang="fr-FR" dirty="0" err="1">
                <a:solidFill>
                  <a:srgbClr val="2DB8C5"/>
                </a:solidFill>
              </a:rPr>
              <a:t>Cattaneao</a:t>
            </a:r>
            <a:r>
              <a:rPr lang="fr-FR" dirty="0">
                <a:solidFill>
                  <a:srgbClr val="2DB8C5"/>
                </a:solidFill>
              </a:rPr>
              <a:t> Mickaël, Dubertrand Rolland, Re Frédéric</a:t>
            </a:r>
          </a:p>
          <a:p>
            <a:r>
              <a:rPr lang="fr-FR" dirty="0">
                <a:solidFill>
                  <a:srgbClr val="2DB8C5"/>
                </a:solidFill>
              </a:rPr>
              <a:t>Excusés : Faucher Alain, Bouda Meriem, Fabre Daniel</a:t>
            </a:r>
          </a:p>
        </p:txBody>
      </p:sp>
    </p:spTree>
    <p:extLst>
      <p:ext uri="{BB962C8B-B14F-4D97-AF65-F5344CB8AC3E}">
        <p14:creationId xmlns:p14="http://schemas.microsoft.com/office/powerpoint/2010/main" val="419597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636260"/>
                </a:solidFill>
              </a:rPr>
              <a:t>Bilan des entrées-recettes 2022/2023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CE2B00E-82AB-46C5-BA24-AC9CD8E5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89523"/>
              </p:ext>
            </p:extLst>
          </p:nvPr>
        </p:nvGraphicFramePr>
        <p:xfrm>
          <a:off x="395536" y="1628800"/>
          <a:ext cx="8424937" cy="392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093">
                  <a:extLst>
                    <a:ext uri="{9D8B030D-6E8A-4147-A177-3AD203B41FA5}">
                      <a16:colId xmlns:a16="http://schemas.microsoft.com/office/drawing/2014/main" val="2142787065"/>
                    </a:ext>
                  </a:extLst>
                </a:gridCol>
                <a:gridCol w="1086308">
                  <a:extLst>
                    <a:ext uri="{9D8B030D-6E8A-4147-A177-3AD203B41FA5}">
                      <a16:colId xmlns:a16="http://schemas.microsoft.com/office/drawing/2014/main" val="3210276428"/>
                    </a:ext>
                  </a:extLst>
                </a:gridCol>
                <a:gridCol w="751253">
                  <a:extLst>
                    <a:ext uri="{9D8B030D-6E8A-4147-A177-3AD203B41FA5}">
                      <a16:colId xmlns:a16="http://schemas.microsoft.com/office/drawing/2014/main" val="961456890"/>
                    </a:ext>
                  </a:extLst>
                </a:gridCol>
                <a:gridCol w="832528">
                  <a:extLst>
                    <a:ext uri="{9D8B030D-6E8A-4147-A177-3AD203B41FA5}">
                      <a16:colId xmlns:a16="http://schemas.microsoft.com/office/drawing/2014/main" val="75932888"/>
                    </a:ext>
                  </a:extLst>
                </a:gridCol>
                <a:gridCol w="955270">
                  <a:extLst>
                    <a:ext uri="{9D8B030D-6E8A-4147-A177-3AD203B41FA5}">
                      <a16:colId xmlns:a16="http://schemas.microsoft.com/office/drawing/2014/main" val="2514912241"/>
                    </a:ext>
                  </a:extLst>
                </a:gridCol>
                <a:gridCol w="998397">
                  <a:extLst>
                    <a:ext uri="{9D8B030D-6E8A-4147-A177-3AD203B41FA5}">
                      <a16:colId xmlns:a16="http://schemas.microsoft.com/office/drawing/2014/main" val="741809165"/>
                    </a:ext>
                  </a:extLst>
                </a:gridCol>
                <a:gridCol w="751252">
                  <a:extLst>
                    <a:ext uri="{9D8B030D-6E8A-4147-A177-3AD203B41FA5}">
                      <a16:colId xmlns:a16="http://schemas.microsoft.com/office/drawing/2014/main" val="1034667254"/>
                    </a:ext>
                  </a:extLst>
                </a:gridCol>
                <a:gridCol w="832528">
                  <a:extLst>
                    <a:ext uri="{9D8B030D-6E8A-4147-A177-3AD203B41FA5}">
                      <a16:colId xmlns:a16="http://schemas.microsoft.com/office/drawing/2014/main" val="1135912868"/>
                    </a:ext>
                  </a:extLst>
                </a:gridCol>
                <a:gridCol w="1086308">
                  <a:extLst>
                    <a:ext uri="{9D8B030D-6E8A-4147-A177-3AD203B41FA5}">
                      <a16:colId xmlns:a16="http://schemas.microsoft.com/office/drawing/2014/main" val="2993296036"/>
                    </a:ext>
                  </a:extLst>
                </a:gridCol>
              </a:tblGrid>
              <a:tr h="24382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BILAN D’OUVERTURES AU PUBLIC PAR PÉRIODE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92593"/>
                  </a:ext>
                </a:extLst>
              </a:tr>
              <a:tr h="2438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2022- du 01/01 au 31/12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2023- du 01/01 au 20/10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21213"/>
                  </a:ext>
                </a:extLst>
              </a:tr>
              <a:tr h="3507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PÉRIODES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JOURS &amp; HEURES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ENTRÉES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RECETTES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PÉRIODES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JOURS &amp; HEURES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ENTRÉES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RECETTES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Variation recette N-1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08408"/>
                  </a:ext>
                </a:extLst>
              </a:tr>
              <a:tr h="503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HIVER &gt; 7 Semaines-Intérieur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COVID</a:t>
                      </a:r>
                      <a:endParaRPr lang="fr-FR" sz="900" b="1" i="0" u="none" strike="noStrike">
                        <a:solidFill>
                          <a:srgbClr val="C9211E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0,00 €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HIVER &gt; 7 Semaines-Intérieur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MERCREDI &amp; SAMEDI 14h à 18h</a:t>
                      </a:r>
                      <a:endParaRPr lang="pt-B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508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1 309,00 €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73612"/>
                  </a:ext>
                </a:extLst>
              </a:tr>
              <a:tr h="350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PRINTEMPS &gt; 8 Semaines – Tous les équipements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Du 5 mai au 23 juin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1997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2 699,50 €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PRINTEMPS &gt; 8 Semaines – Tous les équipements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Du 11 mai au 29 juin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3028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9 458,00 €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250%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97625"/>
                  </a:ext>
                </a:extLst>
              </a:tr>
              <a:tr h="5035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MERCREDI &amp; SAMEDI 14h à 18h</a:t>
                      </a:r>
                      <a:endParaRPr lang="pt-B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MERCREDI &amp; SAMEDI 14h à 18h</a:t>
                      </a:r>
                      <a:endParaRPr lang="pt-B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375881"/>
                  </a:ext>
                </a:extLst>
              </a:tr>
              <a:tr h="350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ÉTÉ &gt; 9 Semaines – Tous les équipements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Du 26 juin au 29 août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5432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15 978,00 €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ÉTÉ &gt; 9 Semaines – Tous les équipements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Du 2 juillet au 4 septembre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11693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37 459,50 €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01426"/>
                  </a:ext>
                </a:extLst>
              </a:tr>
              <a:tr h="5259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TOUS LES JOURS 11h30 à 19h30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TOUS LES JOURS 11h30 à 19h30</a:t>
                      </a:r>
                      <a:endParaRPr lang="fr-F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81838"/>
                  </a:ext>
                </a:extLst>
              </a:tr>
              <a:tr h="5035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SEPTEMBRE &gt; 8 Semaines – 01/09 au 23/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MERCREDI &amp; SAMEDI 14h à 18h</a:t>
                      </a:r>
                      <a:endParaRPr lang="pt-B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487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1 377,00 €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SEPTEMBRE &gt; 7 Semaines – 04/09 au 22/10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MERCREDI &amp; SAMEDI 14h à 18h</a:t>
                      </a:r>
                      <a:endParaRPr lang="pt-BR" sz="900" b="0" i="0" u="none" strike="noStrike">
                        <a:solidFill>
                          <a:srgbClr val="729FC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461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1 750,00 €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63085"/>
                  </a:ext>
                </a:extLst>
              </a:tr>
              <a:tr h="3507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TOTAUX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7 916</a:t>
                      </a:r>
                      <a:endParaRPr lang="fr-FR" sz="900" b="1" i="0" u="none" strike="noStrike" dirty="0">
                        <a:solidFill>
                          <a:srgbClr val="00A933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20 054,50 €</a:t>
                      </a:r>
                      <a:endParaRPr lang="fr-FR" sz="900" b="1" i="0" u="none" strike="noStrike" dirty="0">
                        <a:solidFill>
                          <a:srgbClr val="00A933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TOTAUX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15 690</a:t>
                      </a:r>
                      <a:endParaRPr lang="fr-FR" sz="900" b="1" i="0" u="none" strike="noStrike" dirty="0">
                        <a:solidFill>
                          <a:srgbClr val="00A933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49 603,50 €</a:t>
                      </a:r>
                      <a:endParaRPr lang="fr-FR" sz="900" b="1" i="0" u="none" strike="noStrike" dirty="0">
                        <a:solidFill>
                          <a:srgbClr val="00A933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147%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6320" marR="6320" marT="63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6898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9450CC8-222F-4370-BCE3-69E681D967C9}"/>
              </a:ext>
            </a:extLst>
          </p:cNvPr>
          <p:cNvSpPr txBox="1"/>
          <p:nvPr/>
        </p:nvSpPr>
        <p:spPr>
          <a:xfrm>
            <a:off x="395536" y="5805264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Fréquentation en hausse de +98%. </a:t>
            </a:r>
          </a:p>
          <a:p>
            <a:r>
              <a:rPr lang="fr-FR" dirty="0"/>
              <a:t>Retour de la fréquentation au niveau de l’année 2019 avant </a:t>
            </a:r>
            <a:r>
              <a:rPr lang="fr-FR" dirty="0" err="1"/>
              <a:t>Covid</a:t>
            </a:r>
            <a:r>
              <a:rPr lang="fr-FR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617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636260"/>
                </a:solidFill>
              </a:rPr>
              <a:t>Bilan des entrées-recettes 2022/2023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E61752CE-5919-488E-9F34-F8A504DD1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45239"/>
              </p:ext>
            </p:extLst>
          </p:nvPr>
        </p:nvGraphicFramePr>
        <p:xfrm>
          <a:off x="251520" y="1698970"/>
          <a:ext cx="8640960" cy="414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60828703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34858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13355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2671813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7891054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77627133"/>
                    </a:ext>
                  </a:extLst>
                </a:gridCol>
              </a:tblGrid>
              <a:tr h="393652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197565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Usagers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Entrées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Recettes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Usagers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Entrées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recettes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39903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r>
                        <a:rPr lang="fr-FR" dirty="0"/>
                        <a:t>Scolaires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Collèges – lycées -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Exter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Scolaires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Collèges – lycées -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Exter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5 663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1627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r>
                        <a:rPr lang="fr-FR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20 054,50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15 690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49 603,50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24346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r>
                        <a:rPr lang="fr-FR" dirty="0"/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11 193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23 951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711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r>
                        <a:rPr lang="fr-FR" dirty="0"/>
                        <a:t>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régie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5 010,14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régie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80937"/>
                  </a:ext>
                </a:extLst>
              </a:tr>
              <a:tr h="621351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11 850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41 457,64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25 270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88 620,50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5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0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636260"/>
                </a:solidFill>
              </a:rPr>
              <a:t>Bilan dépenses / recettes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41277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E61752CE-5919-488E-9F34-F8A504DD1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01719"/>
              </p:ext>
            </p:extLst>
          </p:nvPr>
        </p:nvGraphicFramePr>
        <p:xfrm>
          <a:off x="251520" y="1412776"/>
          <a:ext cx="8640960" cy="460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34">
                  <a:extLst>
                    <a:ext uri="{9D8B030D-6E8A-4147-A177-3AD203B41FA5}">
                      <a16:colId xmlns:a16="http://schemas.microsoft.com/office/drawing/2014/main" val="1608287038"/>
                    </a:ext>
                  </a:extLst>
                </a:gridCol>
                <a:gridCol w="1933278">
                  <a:extLst>
                    <a:ext uri="{9D8B030D-6E8A-4147-A177-3AD203B41FA5}">
                      <a16:colId xmlns:a16="http://schemas.microsoft.com/office/drawing/2014/main" val="3034858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133556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47762713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74282130"/>
                    </a:ext>
                  </a:extLst>
                </a:gridCol>
              </a:tblGrid>
              <a:tr h="648196">
                <a:tc gridSpan="3">
                  <a:txBody>
                    <a:bodyPr/>
                    <a:lstStyle/>
                    <a:p>
                      <a:pPr algn="r"/>
                      <a:r>
                        <a:rPr lang="fr-FR" dirty="0"/>
                        <a:t>Année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Année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39903"/>
                  </a:ext>
                </a:extLst>
              </a:tr>
              <a:tr h="648196">
                <a:tc>
                  <a:txBody>
                    <a:bodyPr/>
                    <a:lstStyle/>
                    <a:p>
                      <a:r>
                        <a:rPr lang="fr-FR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Charges générales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159 975,18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148 945,01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205 125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1627"/>
                  </a:ext>
                </a:extLst>
              </a:tr>
              <a:tr h="719832">
                <a:tc>
                  <a:txBody>
                    <a:bodyPr/>
                    <a:lstStyle/>
                    <a:p>
                      <a:r>
                        <a:rPr lang="fr-FR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Charges personnels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131 068,11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156 991,83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190 505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24346"/>
                  </a:ext>
                </a:extLst>
              </a:tr>
              <a:tr h="648196">
                <a:tc>
                  <a:txBody>
                    <a:bodyPr/>
                    <a:lstStyle/>
                    <a:p>
                      <a:r>
                        <a:rPr lang="fr-FR" dirty="0"/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Divers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3711"/>
                  </a:ext>
                </a:extLst>
              </a:tr>
              <a:tr h="64819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dépenses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291 043,29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305 936,84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395 630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9980937"/>
                  </a:ext>
                </a:extLst>
              </a:tr>
              <a:tr h="64819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recettes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92 407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44 457,64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100 339,92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99110"/>
                  </a:ext>
                </a:extLst>
              </a:tr>
              <a:tr h="648196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Déficit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198 636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261 479,20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295 290,08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5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0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Objectifs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05273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903DA1-0D83-4ECC-BD0F-07B48EA99C69}"/>
              </a:ext>
            </a:extLst>
          </p:cNvPr>
          <p:cNvSpPr txBox="1"/>
          <p:nvPr/>
        </p:nvSpPr>
        <p:spPr>
          <a:xfrm>
            <a:off x="302421" y="1155516"/>
            <a:ext cx="836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Déficit en augmentation par rapport à 2022 pour plusieurs raisons: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Deux arrêts de travail durant la période estivale obligeant à remplacer – augmentation du chapitre 012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Sur le 011, des augmentation sur les </a:t>
            </a:r>
          </a:p>
          <a:p>
            <a:pPr marL="1257300" lvl="2" indent="-342900">
              <a:buFontTx/>
              <a:buChar char="-"/>
            </a:pPr>
            <a:r>
              <a:rPr lang="fr-FR" sz="2400" dirty="0"/>
              <a:t>+ 20 000 d’électricité</a:t>
            </a:r>
          </a:p>
          <a:p>
            <a:pPr marL="1257300" lvl="2" indent="-342900">
              <a:buFontTx/>
              <a:buChar char="-"/>
            </a:pPr>
            <a:r>
              <a:rPr lang="fr-FR" sz="2400" dirty="0"/>
              <a:t>+ 10 000 sur le chauffage</a:t>
            </a:r>
          </a:p>
          <a:p>
            <a:pPr marL="1257300" lvl="2" indent="-342900">
              <a:buFontTx/>
              <a:buChar char="-"/>
            </a:pPr>
            <a:r>
              <a:rPr lang="fr-FR" sz="2400" dirty="0"/>
              <a:t>+ 10 000 de réparation au niveau technique</a:t>
            </a:r>
          </a:p>
          <a:p>
            <a:endParaRPr lang="fr-FR" sz="2400" dirty="0"/>
          </a:p>
          <a:p>
            <a:r>
              <a:rPr lang="fr-FR" sz="2400" dirty="0"/>
              <a:t>Objectif pour l’année 2023: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Travail sur un nouveau planning estival du personnel – limiter les charges de personnel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Définir un projet de développement avec des nouveaux partenaires pour augmenter les recettes (dernier point de l’ordre du jour)</a:t>
            </a:r>
          </a:p>
        </p:txBody>
      </p:sp>
    </p:spTree>
    <p:extLst>
      <p:ext uri="{BB962C8B-B14F-4D97-AF65-F5344CB8AC3E}">
        <p14:creationId xmlns:p14="http://schemas.microsoft.com/office/powerpoint/2010/main" val="211780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2FB74B-68CA-4640-93F8-EE9845379890}"/>
              </a:ext>
            </a:extLst>
          </p:cNvPr>
          <p:cNvSpPr txBox="1"/>
          <p:nvPr/>
        </p:nvSpPr>
        <p:spPr>
          <a:xfrm>
            <a:off x="164657" y="141277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Réponses sur le bilan 2022:</a:t>
            </a:r>
          </a:p>
          <a:p>
            <a:endParaRPr lang="fr-FR" dirty="0">
              <a:solidFill>
                <a:srgbClr val="2DB8C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Le départ en retraite de l’agent est prévu pour le mois de septembre 2023.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2DB8C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Etudier la mise en place de panneau photovoltaïque sur la piscine pour réaliser de l’autoconsommation. L’étude sera confier au SDE 65.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2DB8C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DB8C5"/>
                </a:solidFill>
              </a:rPr>
              <a:t>Présenter un tel déficit sur la piscine est compliqué, il faut travailler pour rationaliser la masse salariale.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5C538-41BE-4807-B4B0-F34CED27C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052736"/>
            <a:ext cx="2520000" cy="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Modification du règlement Intérieur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37" y="1052736"/>
            <a:ext cx="2520000" cy="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795981" cy="3661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8344" y="63677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36260"/>
                </a:solidFill>
              </a:rPr>
              <a:t>#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903DA1-0D83-4ECC-BD0F-07B48EA99C69}"/>
              </a:ext>
            </a:extLst>
          </p:cNvPr>
          <p:cNvSpPr txBox="1"/>
          <p:nvPr/>
        </p:nvSpPr>
        <p:spPr>
          <a:xfrm>
            <a:off x="303501" y="1700808"/>
            <a:ext cx="836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Document envoyé avec le la convocation:</a:t>
            </a:r>
          </a:p>
          <a:p>
            <a:endParaRPr lang="fr-FR" sz="2400" dirty="0"/>
          </a:p>
          <a:p>
            <a:r>
              <a:rPr lang="fr-FR" sz="2400" dirty="0"/>
              <a:t>Points marquants: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Interdiction des shorts de bains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Redéfinition des règles dans l’espace détente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Précision de la responsabilité de la CCAM sur les affaires des usagers.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ED3B1B-8E84-497D-831B-7A7F2EACA36A}"/>
              </a:ext>
            </a:extLst>
          </p:cNvPr>
          <p:cNvSpPr txBox="1"/>
          <p:nvPr/>
        </p:nvSpPr>
        <p:spPr>
          <a:xfrm>
            <a:off x="447537" y="452600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DB8C5"/>
                </a:solidFill>
              </a:rPr>
              <a:t>Accord des membres de la commission sur la proposition de règlement.</a:t>
            </a:r>
          </a:p>
        </p:txBody>
      </p:sp>
    </p:spTree>
    <p:extLst>
      <p:ext uri="{BB962C8B-B14F-4D97-AF65-F5344CB8AC3E}">
        <p14:creationId xmlns:p14="http://schemas.microsoft.com/office/powerpoint/2010/main" val="1524648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1558</Words>
  <Application>Microsoft Office PowerPoint</Application>
  <PresentationFormat>Affichage à l'écran (4:3)</PresentationFormat>
  <Paragraphs>333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Liberation Sans</vt:lpstr>
      <vt:lpstr>Segoe UI Semibold</vt:lpstr>
      <vt:lpstr>Tw Cen MT</vt:lpstr>
      <vt:lpstr>Wingdings</vt:lpstr>
      <vt:lpstr>Thème Office</vt:lpstr>
      <vt:lpstr>Présentation PowerPoint</vt:lpstr>
      <vt:lpstr>Présentation PowerPoint</vt:lpstr>
      <vt:lpstr>ORDRE DU JOUR</vt:lpstr>
      <vt:lpstr>Bilan des entrées-recettes 2022/2023</vt:lpstr>
      <vt:lpstr>Bilan des entrées-recettes 2022/2023</vt:lpstr>
      <vt:lpstr>Bilan dépenses / recettes</vt:lpstr>
      <vt:lpstr>Objectifs</vt:lpstr>
      <vt:lpstr>Présentation PowerPoint</vt:lpstr>
      <vt:lpstr>Modification du règlement Intérieur</vt:lpstr>
      <vt:lpstr>Période d’ouverture 2023</vt:lpstr>
      <vt:lpstr>Piscine – scolaires  exercice 2022/2023 </vt:lpstr>
      <vt:lpstr>Proposition Investissement 2023</vt:lpstr>
      <vt:lpstr>Tarif 2022 et 2023?</vt:lpstr>
      <vt:lpstr>Présentation PowerPoint</vt:lpstr>
      <vt:lpstr>Les points forts de la structure</vt:lpstr>
      <vt:lpstr>Axes de développement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</dc:title>
  <dc:creator>Soros Olivier</dc:creator>
  <cp:lastModifiedBy>Sébastien Saint-Picq</cp:lastModifiedBy>
  <cp:revision>91</cp:revision>
  <cp:lastPrinted>2023-02-07T13:04:21Z</cp:lastPrinted>
  <dcterms:created xsi:type="dcterms:W3CDTF">2018-01-19T13:52:36Z</dcterms:created>
  <dcterms:modified xsi:type="dcterms:W3CDTF">2023-03-01T13:49:57Z</dcterms:modified>
</cp:coreProperties>
</file>